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78" r:id="rId11"/>
    <p:sldId id="262" r:id="rId12"/>
    <p:sldId id="264" r:id="rId13"/>
    <p:sldId id="263" r:id="rId14"/>
    <p:sldId id="265" r:id="rId15"/>
    <p:sldId id="266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1765" autoAdjust="0"/>
  </p:normalViewPr>
  <p:slideViewPr>
    <p:cSldViewPr snapToGrid="0">
      <p:cViewPr varScale="1">
        <p:scale>
          <a:sx n="79" d="100"/>
          <a:sy n="79" d="100"/>
        </p:scale>
        <p:origin x="787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image" Target="../media/image59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jpg"/><Relationship Id="rId14" Type="http://schemas.openxmlformats.org/officeDocument/2006/relationships/image" Target="../media/image6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webm"/><Relationship Id="rId7" Type="http://schemas.openxmlformats.org/officeDocument/2006/relationships/image" Target="../media/image66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65.png"/><Relationship Id="rId5" Type="http://schemas.openxmlformats.org/officeDocument/2006/relationships/slideLayout" Target="../slideLayouts/slideLayout21.xml"/><Relationship Id="rId4" Type="http://schemas.openxmlformats.org/officeDocument/2006/relationships/video" Target="../media/media2.webm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rp.org/journal/paperinformation.aspx?paperid=10849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4.sv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jpg"/><Relationship Id="rId2" Type="http://schemas.openxmlformats.org/officeDocument/2006/relationships/image" Target="../media/image33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freepngimg.com/png/26787-software-transparent-picture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image" Target="../media/image44.jpg"/><Relationship Id="rId10" Type="http://schemas.openxmlformats.org/officeDocument/2006/relationships/image" Target="../media/image39.png"/><Relationship Id="rId4" Type="http://schemas.openxmlformats.org/officeDocument/2006/relationships/hyperlink" Target="https://svgsilh.com/009688/image/152599.html" TargetMode="External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03" y="919748"/>
            <a:ext cx="5708130" cy="1929505"/>
          </a:xfrm>
        </p:spPr>
        <p:txBody>
          <a:bodyPr/>
          <a:lstStyle/>
          <a:p>
            <a:r>
              <a:rPr lang="en-IN" sz="3200" dirty="0"/>
              <a:t>Raspberry Pi-Powered Unified </a:t>
            </a:r>
            <a:r>
              <a:rPr lang="en-IN" sz="3200" dirty="0" err="1"/>
              <a:t>AIoT</a:t>
            </a:r>
            <a:r>
              <a:rPr lang="en-IN" sz="3200" dirty="0"/>
              <a:t> System for Storage, Security </a:t>
            </a:r>
            <a:br>
              <a:rPr lang="en-IN" sz="3200" dirty="0"/>
            </a:br>
            <a:r>
              <a:rPr lang="en-IN" sz="3200" dirty="0"/>
              <a:t>&amp; Automation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303" y="3826820"/>
            <a:ext cx="6767498" cy="84974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N" sz="1600" dirty="0">
                <a:latin typeface="Aptos" panose="020B0004020202020204" pitchFamily="34" charset="0"/>
              </a:rPr>
              <a:t>School of Cyber Security &amp; Digital Forensics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N" sz="1600" dirty="0">
                <a:latin typeface="Aptos" panose="020B0004020202020204" pitchFamily="34" charset="0"/>
              </a:rPr>
              <a:t>M.Tech Artificial Intelligence &amp; Data Science 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N" sz="1600" dirty="0">
                <a:latin typeface="Aptos" panose="020B0004020202020204" pitchFamily="34" charset="0"/>
              </a:rPr>
              <a:t>	(Specialization  in Cyber Security)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N" sz="1600" dirty="0"/>
              <a:t>Year / Sem: 1st / 2nd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N" sz="1600" dirty="0"/>
              <a:t>Session Year: 2024 -26</a:t>
            </a: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86051052-8642-0C7C-F8C5-5692E8D1720E}"/>
              </a:ext>
            </a:extLst>
          </p:cNvPr>
          <p:cNvSpPr txBox="1">
            <a:spLocks/>
          </p:cNvSpPr>
          <p:nvPr/>
        </p:nvSpPr>
        <p:spPr>
          <a:xfrm>
            <a:off x="649303" y="2866114"/>
            <a:ext cx="4989628" cy="8160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N" sz="1600" dirty="0">
                <a:latin typeface="Aptos" panose="020B0004020202020204" pitchFamily="34" charset="0"/>
              </a:rPr>
              <a:t>Subject Name: Intelligent Systems and Security 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N" sz="1600" dirty="0">
                <a:latin typeface="Aptos" panose="020B0004020202020204" pitchFamily="34" charset="0"/>
              </a:rPr>
              <a:t>Subject Code: CTMTAIDS SII P4 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N" sz="1600" dirty="0">
                <a:latin typeface="Aptos" panose="020B0004020202020204" pitchFamily="34" charset="0"/>
              </a:rPr>
              <a:t>Guided By: Ms. Dristi </a:t>
            </a:r>
            <a:r>
              <a:rPr lang="en-IN" sz="1600" dirty="0" err="1">
                <a:latin typeface="Aptos" panose="020B0004020202020204" pitchFamily="34" charset="0"/>
              </a:rPr>
              <a:t>Garadhari</a:t>
            </a:r>
            <a:endParaRPr lang="en-IN" sz="1600" dirty="0">
              <a:latin typeface="Aptos" panose="020B0004020202020204" pitchFamily="34" charset="0"/>
            </a:endParaRP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4E62C5C-7297-6BF1-7A15-000BBBC0D389}"/>
              </a:ext>
            </a:extLst>
          </p:cNvPr>
          <p:cNvSpPr txBox="1">
            <a:spLocks/>
          </p:cNvSpPr>
          <p:nvPr/>
        </p:nvSpPr>
        <p:spPr>
          <a:xfrm>
            <a:off x="93980" y="6041978"/>
            <a:ext cx="4989628" cy="8160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N" sz="1600" dirty="0"/>
              <a:t>Presented by: Pratham Badge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N" sz="1600" dirty="0"/>
              <a:t>Enrolment No.: 2401003007003 </a:t>
            </a:r>
          </a:p>
        </p:txBody>
      </p:sp>
      <p:pic>
        <p:nvPicPr>
          <p:cNvPr id="7" name="Picture 6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1FA75A4A-CA56-88B2-C3FE-10979EA7F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1386" y="103726"/>
            <a:ext cx="2656714" cy="9395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6881704" cy="579245"/>
          </a:xfrm>
        </p:spPr>
        <p:txBody>
          <a:bodyPr/>
          <a:lstStyle/>
          <a:p>
            <a:r>
              <a:rPr lang="en-IN" b="1" dirty="0"/>
              <a:t>More Use Cases &amp; Applications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511" y="3417877"/>
            <a:ext cx="2806280" cy="365125"/>
          </a:xfrm>
        </p:spPr>
        <p:txBody>
          <a:bodyPr/>
          <a:lstStyle/>
          <a:p>
            <a:r>
              <a:rPr lang="en-ZA" dirty="0"/>
              <a:t>Identification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5511" y="3766050"/>
            <a:ext cx="2806280" cy="1148945"/>
          </a:xfrm>
        </p:spPr>
        <p:txBody>
          <a:bodyPr/>
          <a:lstStyle/>
          <a:p>
            <a:r>
              <a:rPr lang="en-IN" dirty="0"/>
              <a:t>Smart Home Security (Face Recognition, Intrusion Detection)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4520" y="3400925"/>
            <a:ext cx="2806280" cy="365125"/>
          </a:xfrm>
        </p:spPr>
        <p:txBody>
          <a:bodyPr/>
          <a:lstStyle/>
          <a:p>
            <a:r>
              <a:rPr lang="en-ZA" dirty="0"/>
              <a:t>Analysis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4520" y="3749098"/>
            <a:ext cx="2806280" cy="1148945"/>
          </a:xfrm>
        </p:spPr>
        <p:txBody>
          <a:bodyPr/>
          <a:lstStyle/>
          <a:p>
            <a:r>
              <a:rPr lang="en-IN" dirty="0"/>
              <a:t>5G-based IoT Traffic Analysis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63529" y="3400925"/>
            <a:ext cx="2692240" cy="365125"/>
          </a:xfrm>
        </p:spPr>
        <p:txBody>
          <a:bodyPr/>
          <a:lstStyle/>
          <a:p>
            <a:r>
              <a:rPr lang="en-ZA" dirty="0"/>
              <a:t>Authentication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F20205F-2E3B-455D-AD51-19DBA042B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63529" y="3749098"/>
            <a:ext cx="2692240" cy="1148945"/>
          </a:xfrm>
        </p:spPr>
        <p:txBody>
          <a:bodyPr/>
          <a:lstStyle/>
          <a:p>
            <a:r>
              <a:rPr lang="en-IN" dirty="0"/>
              <a:t>AI-Powered Device Authentication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68225" y="2771218"/>
            <a:ext cx="65900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95812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077" y="2471644"/>
            <a:ext cx="599148" cy="59914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4821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F06236B-DDE6-47A9-8020-9F1D55DB8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8086" y="2471644"/>
            <a:ext cx="599148" cy="59914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36810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228EBB1-292A-4381-80B0-8545A1B57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10075" y="2471644"/>
            <a:ext cx="599148" cy="599148"/>
          </a:xfrm>
          <a:prstGeom prst="rect">
            <a:avLst/>
          </a:prstGeom>
        </p:spPr>
      </p:pic>
      <p:pic>
        <p:nvPicPr>
          <p:cNvPr id="5" name="Picture 4" descr="A logo with a wifi symbol&#10;&#10;AI-generated content may be incorrect.">
            <a:extLst>
              <a:ext uri="{FF2B5EF4-FFF2-40B4-BE49-F238E27FC236}">
                <a16:creationId xmlns:a16="http://schemas.microsoft.com/office/drawing/2014/main" id="{4BF4AB76-4B6D-F29E-7349-653A8E08AA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2740" y="2321218"/>
            <a:ext cx="900000" cy="90000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4599B8-836E-E87C-66FC-3B50FD4272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440" y="2322566"/>
            <a:ext cx="900000" cy="900000"/>
          </a:xfrm>
          <a:prstGeom prst="ellipse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F32D65D-ECA4-FFC6-1314-84E292241EB0}"/>
              </a:ext>
            </a:extLst>
          </p:cNvPr>
          <p:cNvSpPr/>
          <p:nvPr/>
        </p:nvSpPr>
        <p:spPr>
          <a:xfrm>
            <a:off x="8962125" y="2322887"/>
            <a:ext cx="900000" cy="9000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96AFBCC-15B2-0741-9605-35079241CC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2072" y="2419376"/>
            <a:ext cx="777927" cy="777927"/>
          </a:xfrm>
          <a:prstGeom prst="rect">
            <a:avLst/>
          </a:prstGeom>
        </p:spPr>
      </p:pic>
      <p:pic>
        <p:nvPicPr>
          <p:cNvPr id="23" name="Picture 22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904C5844-2D85-FF42-5A36-C0B4B112E6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0307" y="2717226"/>
            <a:ext cx="288000" cy="288000"/>
          </a:xfrm>
          <a:prstGeom prst="ellipse">
            <a:avLst/>
          </a:prstGeom>
        </p:spPr>
      </p:pic>
      <p:pic>
        <p:nvPicPr>
          <p:cNvPr id="25" name="Graphic 24" descr="Lock with solid fill">
            <a:extLst>
              <a:ext uri="{FF2B5EF4-FFF2-40B4-BE49-F238E27FC236}">
                <a16:creationId xmlns:a16="http://schemas.microsoft.com/office/drawing/2014/main" id="{A62C0526-DC88-1031-D1C8-2984D8BE84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94746" y="2532350"/>
            <a:ext cx="144000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77876"/>
            <a:ext cx="5097428" cy="918377"/>
          </a:xfrm>
        </p:spPr>
        <p:txBody>
          <a:bodyPr/>
          <a:lstStyle/>
          <a:p>
            <a:r>
              <a:rPr lang="en-IN" b="1" dirty="0"/>
              <a:t>Project Outcome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CA48589-52FD-4824-BF19-224A2E273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18883" y="2724048"/>
            <a:ext cx="1786461" cy="1072345"/>
          </a:xfrm>
        </p:spPr>
        <p:txBody>
          <a:bodyPr/>
          <a:lstStyle/>
          <a:p>
            <a:pPr algn="r"/>
            <a:r>
              <a:rPr lang="en-US" dirty="0"/>
              <a:t>1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D042FA2-80BA-4099-BC0A-A1C43A3BC8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67209" y="2930881"/>
            <a:ext cx="3639904" cy="387746"/>
          </a:xfrm>
        </p:spPr>
        <p:txBody>
          <a:bodyPr/>
          <a:lstStyle/>
          <a:p>
            <a:r>
              <a:rPr lang="en-IN" dirty="0"/>
              <a:t>Successfully emulated Raspberry Pi OS.</a:t>
            </a:r>
          </a:p>
        </p:txBody>
      </p:sp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28DAD8FC-A8D5-47E3-A7B9-0D4AC6B919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18883" y="3882118"/>
            <a:ext cx="1786461" cy="1072345"/>
          </a:xfrm>
        </p:spPr>
        <p:txBody>
          <a:bodyPr/>
          <a:lstStyle/>
          <a:p>
            <a:pPr algn="r"/>
            <a:r>
              <a:rPr lang="en-US" dirty="0"/>
              <a:t>2</a:t>
            </a:r>
          </a:p>
        </p:txBody>
      </p:sp>
      <p:sp>
        <p:nvSpPr>
          <p:cNvPr id="159" name="Text Placeholder 158">
            <a:extLst>
              <a:ext uri="{FF2B5EF4-FFF2-40B4-BE49-F238E27FC236}">
                <a16:creationId xmlns:a16="http://schemas.microsoft.com/office/drawing/2014/main" id="{9BE337EA-F500-4A54-BFED-61886EF9F7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67209" y="4097257"/>
            <a:ext cx="3639905" cy="387746"/>
          </a:xfrm>
        </p:spPr>
        <p:txBody>
          <a:bodyPr/>
          <a:lstStyle/>
          <a:p>
            <a:r>
              <a:rPr lang="en-IN" dirty="0"/>
              <a:t>Demonstrated potential for AI + IoT testing.</a:t>
            </a:r>
          </a:p>
        </p:txBody>
      </p:sp>
      <p:sp>
        <p:nvSpPr>
          <p:cNvPr id="194" name="Text Placeholder 193">
            <a:extLst>
              <a:ext uri="{FF2B5EF4-FFF2-40B4-BE49-F238E27FC236}">
                <a16:creationId xmlns:a16="http://schemas.microsoft.com/office/drawing/2014/main" id="{D1A056C5-B103-4338-9B8D-9EED354280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18883" y="5046627"/>
            <a:ext cx="1786461" cy="1072345"/>
          </a:xfrm>
        </p:spPr>
        <p:txBody>
          <a:bodyPr/>
          <a:lstStyle/>
          <a:p>
            <a:pPr algn="r"/>
            <a:r>
              <a:rPr lang="en-US" dirty="0"/>
              <a:t>3</a:t>
            </a:r>
          </a:p>
        </p:txBody>
      </p:sp>
      <p:sp>
        <p:nvSpPr>
          <p:cNvPr id="209" name="Text Placeholder 208">
            <a:extLst>
              <a:ext uri="{FF2B5EF4-FFF2-40B4-BE49-F238E27FC236}">
                <a16:creationId xmlns:a16="http://schemas.microsoft.com/office/drawing/2014/main" id="{A4FFE943-298E-4CF4-BA89-7378291F7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58730" y="5267189"/>
            <a:ext cx="3639905" cy="387746"/>
          </a:xfrm>
        </p:spPr>
        <p:txBody>
          <a:bodyPr/>
          <a:lstStyle/>
          <a:p>
            <a:r>
              <a:rPr lang="en-IN" dirty="0"/>
              <a:t>Explored GPIO simulation capabilities (future step).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619512-A1D4-44AD-8188-F1687FC50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ED8FD-6B33-4E5E-8834-826A2D148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2" name="Date Placeholder 151">
            <a:extLst>
              <a:ext uri="{FF2B5EF4-FFF2-40B4-BE49-F238E27FC236}">
                <a16:creationId xmlns:a16="http://schemas.microsoft.com/office/drawing/2014/main" id="{2ED32D40-BFA8-4674-A900-4CD4235C1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28D05-5C71-4FBA-9474-A7CAFC47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2866217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9F7893-7745-4F9F-B234-06EB10A6B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4024379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12FC67-38A7-4EBE-AC1E-0DC78A142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5182542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</p:spPr>
        <p:txBody>
          <a:bodyPr/>
          <a:lstStyle/>
          <a:p>
            <a:r>
              <a:rPr lang="en-IN" b="1" dirty="0"/>
              <a:t>Conclusion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7B27968-7017-4680-8585-A31AFCFC0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69369" y="3651424"/>
            <a:ext cx="9719562" cy="23296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tabLst>
                <a:tab pos="449263" algn="l"/>
              </a:tabLst>
            </a:pPr>
            <a:r>
              <a:rPr lang="en-IN" sz="2400" dirty="0"/>
              <a:t>Simulation enables safe, cost-effective prototyping and testing.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449263" algn="l"/>
              </a:tabLst>
            </a:pPr>
            <a:r>
              <a:rPr lang="en-IN" sz="2400" dirty="0"/>
              <a:t>Accelerates development of AI-integrated IoT systems.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449263" algn="l"/>
              </a:tabLst>
            </a:pPr>
            <a:r>
              <a:rPr lang="en-IN" sz="2400" dirty="0"/>
              <a:t>Establishes a foundation for secure, smart, and user-friendly edge solutions</a:t>
            </a:r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202891BF-DCB2-480A-BAB9-0C3CDD92B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99A1ED1C-790E-44E3-B2F4-DE91FE038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30335FD-83D9-40F9-BCF7-E66D50AA1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1D535F-28EF-03F7-87A8-96027C8A31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dirty="0"/>
              <a:t>Based on the Research</a:t>
            </a:r>
          </a:p>
        </p:txBody>
      </p:sp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CC9FEDCE-8F02-AD79-09C0-72E14FA70949}"/>
              </a:ext>
            </a:extLst>
          </p:cNvPr>
          <p:cNvSpPr/>
          <p:nvPr/>
        </p:nvSpPr>
        <p:spPr>
          <a:xfrm>
            <a:off x="6381346" y="2064204"/>
            <a:ext cx="1440000" cy="144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C74E28-3414-9557-4546-1E2B9B31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74645" y="2292282"/>
            <a:ext cx="1048104" cy="1048104"/>
          </a:xfrm>
          <a:prstGeom prst="rect">
            <a:avLst/>
          </a:prstGeom>
        </p:spPr>
      </p:pic>
      <p:sp>
        <p:nvSpPr>
          <p:cNvPr id="38" name="Title 37">
            <a:extLst>
              <a:ext uri="{FF2B5EF4-FFF2-40B4-BE49-F238E27FC236}">
                <a16:creationId xmlns:a16="http://schemas.microsoft.com/office/drawing/2014/main" id="{56C6724C-9FF7-4DF9-B366-D5C52888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507" y="412356"/>
            <a:ext cx="5561556" cy="567670"/>
          </a:xfrm>
        </p:spPr>
        <p:txBody>
          <a:bodyPr/>
          <a:lstStyle/>
          <a:p>
            <a:r>
              <a:rPr lang="en-IN" b="1" dirty="0"/>
              <a:t>Future Scope</a:t>
            </a:r>
          </a:p>
        </p:txBody>
      </p:sp>
      <p:sp>
        <p:nvSpPr>
          <p:cNvPr id="122" name="Text Placeholder 121">
            <a:extLst>
              <a:ext uri="{FF2B5EF4-FFF2-40B4-BE49-F238E27FC236}">
                <a16:creationId xmlns:a16="http://schemas.microsoft.com/office/drawing/2014/main" id="{9B62333D-A92E-480A-B410-E38591B9F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13801" y="2216293"/>
            <a:ext cx="1611892" cy="1151632"/>
          </a:xfrm>
        </p:spPr>
        <p:txBody>
          <a:bodyPr/>
          <a:lstStyle/>
          <a:p>
            <a:r>
              <a:rPr lang="en-US" dirty="0"/>
              <a:t>14K</a:t>
            </a:r>
          </a:p>
        </p:txBody>
      </p:sp>
      <p:sp>
        <p:nvSpPr>
          <p:cNvPr id="124" name="Text Placeholder 123">
            <a:extLst>
              <a:ext uri="{FF2B5EF4-FFF2-40B4-BE49-F238E27FC236}">
                <a16:creationId xmlns:a16="http://schemas.microsoft.com/office/drawing/2014/main" id="{88FF8AD0-5502-494F-B9DF-E65EEB0F07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80856" y="2216293"/>
            <a:ext cx="1611892" cy="1151632"/>
          </a:xfrm>
        </p:spPr>
        <p:txBody>
          <a:bodyPr/>
          <a:lstStyle/>
          <a:p>
            <a:r>
              <a:rPr lang="en-US" dirty="0"/>
              <a:t>82K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85F1817-57FD-4E22-B791-FB7031916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026" y="3927568"/>
            <a:ext cx="2382386" cy="613702"/>
          </a:xfrm>
        </p:spPr>
        <p:txBody>
          <a:bodyPr/>
          <a:lstStyle/>
          <a:p>
            <a:r>
              <a:rPr lang="en-IN" b="1" dirty="0"/>
              <a:t>Virtual GPIO Simulation</a:t>
            </a:r>
            <a:endParaRPr lang="en-IN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7A15FA0D-1700-430B-B189-08D820F8FD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026" y="4519311"/>
            <a:ext cx="2382386" cy="857935"/>
          </a:xfrm>
        </p:spPr>
        <p:txBody>
          <a:bodyPr/>
          <a:lstStyle/>
          <a:p>
            <a:r>
              <a:rPr lang="en-IN" sz="1400" dirty="0"/>
              <a:t>Simulate GPIO operations using tools like </a:t>
            </a:r>
            <a:r>
              <a:rPr lang="en-IN" sz="1400" dirty="0" err="1"/>
              <a:t>PiGPIO</a:t>
            </a:r>
            <a:r>
              <a:rPr lang="en-IN" sz="1400" dirty="0"/>
              <a:t>, </a:t>
            </a:r>
            <a:r>
              <a:rPr lang="en-IN" sz="1400" dirty="0" err="1"/>
              <a:t>GPIOZero</a:t>
            </a:r>
            <a:r>
              <a:rPr lang="en-IN" sz="1400" dirty="0"/>
              <a:t>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16241FF-379D-4C5E-A5A9-5ACCE975E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28554" y="3927568"/>
            <a:ext cx="2382386" cy="613702"/>
          </a:xfrm>
        </p:spPr>
        <p:txBody>
          <a:bodyPr/>
          <a:lstStyle/>
          <a:p>
            <a:r>
              <a:rPr lang="en-IN" b="1" dirty="0"/>
              <a:t>Cloud AI Integration</a:t>
            </a:r>
            <a:endParaRPr lang="en-IN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3631C29B-F1C1-494F-AC0D-218DEF3535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28554" y="4519311"/>
            <a:ext cx="2382386" cy="857935"/>
          </a:xfrm>
        </p:spPr>
        <p:txBody>
          <a:bodyPr/>
          <a:lstStyle/>
          <a:p>
            <a:r>
              <a:rPr lang="en-IN" sz="1400" dirty="0"/>
              <a:t>Use cloud-hosted AI (e.g., Hugging Face) for advanced inference.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403D31-4B7A-4D06-B2C8-5671B20409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12082" y="3927568"/>
            <a:ext cx="2382386" cy="613702"/>
          </a:xfrm>
        </p:spPr>
        <p:txBody>
          <a:bodyPr/>
          <a:lstStyle/>
          <a:p>
            <a:r>
              <a:rPr lang="en-US" dirty="0"/>
              <a:t>Real Hardware Deployment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4CD6F4-17BE-49EF-BE2E-F9D3790441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2082" y="4519311"/>
            <a:ext cx="2382386" cy="857935"/>
          </a:xfrm>
        </p:spPr>
        <p:txBody>
          <a:bodyPr/>
          <a:lstStyle/>
          <a:p>
            <a:r>
              <a:rPr lang="en-IN" sz="1400" dirty="0"/>
              <a:t>Transition to physical Raspberry Pi 5 after virtual validation.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1846A24-F89C-4782-A3CB-3C8B710BC7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95609" y="3927568"/>
            <a:ext cx="2382386" cy="613702"/>
          </a:xfrm>
        </p:spPr>
        <p:txBody>
          <a:bodyPr/>
          <a:lstStyle/>
          <a:p>
            <a:r>
              <a:rPr lang="en-IN" b="1" dirty="0"/>
              <a:t>Security</a:t>
            </a:r>
          </a:p>
          <a:p>
            <a:r>
              <a:rPr lang="en-IN" b="1" dirty="0"/>
              <a:t>Testing</a:t>
            </a:r>
            <a:endParaRPr lang="en-IN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0B21CE3-707A-4A45-B46E-7E000F5052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95609" y="4519311"/>
            <a:ext cx="2382386" cy="857935"/>
          </a:xfrm>
        </p:spPr>
        <p:txBody>
          <a:bodyPr/>
          <a:lstStyle/>
          <a:p>
            <a:r>
              <a:rPr lang="en-IN" sz="1400" dirty="0"/>
              <a:t>Expand into Red Team vulnerability assessments for IoT environments.</a:t>
            </a:r>
          </a:p>
        </p:txBody>
      </p:sp>
      <p:sp>
        <p:nvSpPr>
          <p:cNvPr id="254" name="Footer Placeholder 253">
            <a:extLst>
              <a:ext uri="{FF2B5EF4-FFF2-40B4-BE49-F238E27FC236}">
                <a16:creationId xmlns:a16="http://schemas.microsoft.com/office/drawing/2014/main" id="{9DF4D139-9BDD-4805-9790-7AE16FDFB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255" name="Slide Number Placeholder 254">
            <a:extLst>
              <a:ext uri="{FF2B5EF4-FFF2-40B4-BE49-F238E27FC236}">
                <a16:creationId xmlns:a16="http://schemas.microsoft.com/office/drawing/2014/main" id="{0911F1E0-1FA7-400E-8710-DAAD103CD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34" name="Date Placeholder 433">
            <a:extLst>
              <a:ext uri="{FF2B5EF4-FFF2-40B4-BE49-F238E27FC236}">
                <a16:creationId xmlns:a16="http://schemas.microsoft.com/office/drawing/2014/main" id="{0377EB1E-65F5-456C-9DB1-7FB8F5C772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  <p:grpSp>
        <p:nvGrpSpPr>
          <p:cNvPr id="18" name="Graphic 17">
            <a:extLst>
              <a:ext uri="{FF2B5EF4-FFF2-40B4-BE49-F238E27FC236}">
                <a16:creationId xmlns:a16="http://schemas.microsoft.com/office/drawing/2014/main" id="{6AB4C7D7-85FD-45DC-B118-5116A234F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4932" y="1880822"/>
            <a:ext cx="1822574" cy="1822573"/>
            <a:chOff x="545026" y="3295434"/>
            <a:chExt cx="2382386" cy="2382385"/>
          </a:xfrm>
        </p:grpSpPr>
        <p:sp>
          <p:nvSpPr>
            <p:cNvPr id="20" name="Graphic 17">
              <a:extLst>
                <a:ext uri="{FF2B5EF4-FFF2-40B4-BE49-F238E27FC236}">
                  <a16:creationId xmlns:a16="http://schemas.microsoft.com/office/drawing/2014/main" id="{42D5DCDC-AC8E-47BA-9E78-438F00FF3204}"/>
                </a:ext>
              </a:extLst>
            </p:cNvPr>
            <p:cNvSpPr/>
            <p:nvPr/>
          </p:nvSpPr>
          <p:spPr>
            <a:xfrm>
              <a:off x="545026" y="3372572"/>
              <a:ext cx="2382386" cy="2305247"/>
            </a:xfrm>
            <a:custGeom>
              <a:avLst/>
              <a:gdLst>
                <a:gd name="connsiteX0" fmla="*/ 1613719 w 2382386"/>
                <a:gd name="connsiteY0" fmla="*/ 0 h 2305247"/>
                <a:gd name="connsiteX1" fmla="*/ 1613719 w 2382386"/>
                <a:gd name="connsiteY1" fmla="*/ 196239 h 2305247"/>
                <a:gd name="connsiteX2" fmla="*/ 1905469 w 2382386"/>
                <a:gd name="connsiteY2" fmla="*/ 399749 h 2305247"/>
                <a:gd name="connsiteX3" fmla="*/ 2122041 w 2382386"/>
                <a:gd name="connsiteY3" fmla="*/ 720912 h 2305247"/>
                <a:gd name="connsiteX4" fmla="*/ 2201351 w 2382386"/>
                <a:gd name="connsiteY4" fmla="*/ 1114055 h 2305247"/>
                <a:gd name="connsiteX5" fmla="*/ 2122041 w 2382386"/>
                <a:gd name="connsiteY5" fmla="*/ 1507198 h 2305247"/>
                <a:gd name="connsiteX6" fmla="*/ 1905469 w 2382386"/>
                <a:gd name="connsiteY6" fmla="*/ 1828361 h 2305247"/>
                <a:gd name="connsiteX7" fmla="*/ 1584306 w 2382386"/>
                <a:gd name="connsiteY7" fmla="*/ 2044933 h 2305247"/>
                <a:gd name="connsiteX8" fmla="*/ 1191163 w 2382386"/>
                <a:gd name="connsiteY8" fmla="*/ 2124243 h 2305247"/>
                <a:gd name="connsiteX9" fmla="*/ 798020 w 2382386"/>
                <a:gd name="connsiteY9" fmla="*/ 2044933 h 2305247"/>
                <a:gd name="connsiteX10" fmla="*/ 476857 w 2382386"/>
                <a:gd name="connsiteY10" fmla="*/ 1828361 h 2305247"/>
                <a:gd name="connsiteX11" fmla="*/ 260285 w 2382386"/>
                <a:gd name="connsiteY11" fmla="*/ 1507198 h 2305247"/>
                <a:gd name="connsiteX12" fmla="*/ 181005 w 2382386"/>
                <a:gd name="connsiteY12" fmla="*/ 1114055 h 2305247"/>
                <a:gd name="connsiteX13" fmla="*/ 260315 w 2382386"/>
                <a:gd name="connsiteY13" fmla="*/ 720912 h 2305247"/>
                <a:gd name="connsiteX14" fmla="*/ 476888 w 2382386"/>
                <a:gd name="connsiteY14" fmla="*/ 399749 h 2305247"/>
                <a:gd name="connsiteX15" fmla="*/ 768637 w 2382386"/>
                <a:gd name="connsiteY15" fmla="*/ 196239 h 2305247"/>
                <a:gd name="connsiteX16" fmla="*/ 768637 w 2382386"/>
                <a:gd name="connsiteY16" fmla="*/ 0 h 2305247"/>
                <a:gd name="connsiteX17" fmla="*/ 0 w 2382386"/>
                <a:gd name="connsiteY17" fmla="*/ 1114055 h 2305247"/>
                <a:gd name="connsiteX18" fmla="*/ 1191193 w 2382386"/>
                <a:gd name="connsiteY18" fmla="*/ 2305248 h 2305247"/>
                <a:gd name="connsiteX19" fmla="*/ 2382386 w 2382386"/>
                <a:gd name="connsiteY19" fmla="*/ 1114055 h 2305247"/>
                <a:gd name="connsiteX20" fmla="*/ 1613719 w 2382386"/>
                <a:gd name="connsiteY20" fmla="*/ 0 h 2305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2386" h="2305247">
                  <a:moveTo>
                    <a:pt x="1613719" y="0"/>
                  </a:moveTo>
                  <a:lnTo>
                    <a:pt x="1613719" y="196239"/>
                  </a:lnTo>
                  <a:cubicBezTo>
                    <a:pt x="1722231" y="246227"/>
                    <a:pt x="1820276" y="314556"/>
                    <a:pt x="1905469" y="399749"/>
                  </a:cubicBezTo>
                  <a:cubicBezTo>
                    <a:pt x="1998294" y="492575"/>
                    <a:pt x="2071148" y="600635"/>
                    <a:pt x="2122041" y="720912"/>
                  </a:cubicBezTo>
                  <a:cubicBezTo>
                    <a:pt x="2174683" y="845323"/>
                    <a:pt x="2201351" y="977607"/>
                    <a:pt x="2201351" y="1114055"/>
                  </a:cubicBezTo>
                  <a:cubicBezTo>
                    <a:pt x="2201351" y="1250502"/>
                    <a:pt x="2174683" y="1382787"/>
                    <a:pt x="2122041" y="1507198"/>
                  </a:cubicBezTo>
                  <a:cubicBezTo>
                    <a:pt x="2071179" y="1627475"/>
                    <a:pt x="1998324" y="1735505"/>
                    <a:pt x="1905469" y="1828361"/>
                  </a:cubicBezTo>
                  <a:cubicBezTo>
                    <a:pt x="1812643" y="1921186"/>
                    <a:pt x="1704583" y="1994040"/>
                    <a:pt x="1584306" y="2044933"/>
                  </a:cubicBezTo>
                  <a:cubicBezTo>
                    <a:pt x="1459895" y="2097545"/>
                    <a:pt x="1327611" y="2124243"/>
                    <a:pt x="1191163" y="2124243"/>
                  </a:cubicBezTo>
                  <a:cubicBezTo>
                    <a:pt x="1054716" y="2124243"/>
                    <a:pt x="922431" y="2097545"/>
                    <a:pt x="798020" y="2044933"/>
                  </a:cubicBezTo>
                  <a:cubicBezTo>
                    <a:pt x="677743" y="1994071"/>
                    <a:pt x="569713" y="1921186"/>
                    <a:pt x="476857" y="1828361"/>
                  </a:cubicBezTo>
                  <a:cubicBezTo>
                    <a:pt x="384032" y="1735535"/>
                    <a:pt x="311178" y="1627475"/>
                    <a:pt x="260285" y="1507198"/>
                  </a:cubicBezTo>
                  <a:cubicBezTo>
                    <a:pt x="207673" y="1382787"/>
                    <a:pt x="181005" y="1250502"/>
                    <a:pt x="181005" y="1114055"/>
                  </a:cubicBezTo>
                  <a:cubicBezTo>
                    <a:pt x="181005" y="977607"/>
                    <a:pt x="207673" y="845323"/>
                    <a:pt x="260315" y="720912"/>
                  </a:cubicBezTo>
                  <a:cubicBezTo>
                    <a:pt x="311178" y="600635"/>
                    <a:pt x="384032" y="492605"/>
                    <a:pt x="476888" y="399749"/>
                  </a:cubicBezTo>
                  <a:cubicBezTo>
                    <a:pt x="562081" y="314556"/>
                    <a:pt x="660125" y="246227"/>
                    <a:pt x="768637" y="196239"/>
                  </a:cubicBezTo>
                  <a:lnTo>
                    <a:pt x="768637" y="0"/>
                  </a:lnTo>
                  <a:cubicBezTo>
                    <a:pt x="319353" y="170476"/>
                    <a:pt x="0" y="604979"/>
                    <a:pt x="0" y="1114055"/>
                  </a:cubicBezTo>
                  <a:cubicBezTo>
                    <a:pt x="0" y="1771917"/>
                    <a:pt x="533301" y="2305248"/>
                    <a:pt x="1191193" y="2305248"/>
                  </a:cubicBezTo>
                  <a:cubicBezTo>
                    <a:pt x="1849055" y="2305248"/>
                    <a:pt x="2382386" y="1771947"/>
                    <a:pt x="2382386" y="1114055"/>
                  </a:cubicBezTo>
                  <a:cubicBezTo>
                    <a:pt x="2382356" y="604979"/>
                    <a:pt x="2063033" y="170476"/>
                    <a:pt x="161371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Graphic 17">
              <a:extLst>
                <a:ext uri="{FF2B5EF4-FFF2-40B4-BE49-F238E27FC236}">
                  <a16:creationId xmlns:a16="http://schemas.microsoft.com/office/drawing/2014/main" id="{11347CE7-3994-4114-A0FF-31E477D1388D}"/>
                </a:ext>
              </a:extLst>
            </p:cNvPr>
            <p:cNvSpPr/>
            <p:nvPr/>
          </p:nvSpPr>
          <p:spPr>
            <a:xfrm>
              <a:off x="1302327" y="3295434"/>
              <a:ext cx="861065" cy="273377"/>
            </a:xfrm>
            <a:custGeom>
              <a:avLst/>
              <a:gdLst>
                <a:gd name="connsiteX0" fmla="*/ 29383 w 845111"/>
                <a:gd name="connsiteY0" fmla="*/ 260315 h 273377"/>
                <a:gd name="connsiteX1" fmla="*/ 422556 w 845111"/>
                <a:gd name="connsiteY1" fmla="*/ 181005 h 273377"/>
                <a:gd name="connsiteX2" fmla="*/ 815699 w 845111"/>
                <a:gd name="connsiteY2" fmla="*/ 260315 h 273377"/>
                <a:gd name="connsiteX3" fmla="*/ 845112 w 845111"/>
                <a:gd name="connsiteY3" fmla="*/ 273378 h 273377"/>
                <a:gd name="connsiteX4" fmla="*/ 845112 w 845111"/>
                <a:gd name="connsiteY4" fmla="*/ 77138 h 273377"/>
                <a:gd name="connsiteX5" fmla="*/ 422556 w 845111"/>
                <a:gd name="connsiteY5" fmla="*/ 0 h 273377"/>
                <a:gd name="connsiteX6" fmla="*/ 0 w 845111"/>
                <a:gd name="connsiteY6" fmla="*/ 77138 h 273377"/>
                <a:gd name="connsiteX7" fmla="*/ 0 w 845111"/>
                <a:gd name="connsiteY7" fmla="*/ 273378 h 273377"/>
                <a:gd name="connsiteX8" fmla="*/ 29383 w 845111"/>
                <a:gd name="connsiteY8" fmla="*/ 260315 h 27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111" h="273377">
                  <a:moveTo>
                    <a:pt x="29383" y="260315"/>
                  </a:moveTo>
                  <a:cubicBezTo>
                    <a:pt x="153824" y="207703"/>
                    <a:pt x="286078" y="181005"/>
                    <a:pt x="422556" y="181005"/>
                  </a:cubicBezTo>
                  <a:cubicBezTo>
                    <a:pt x="559003" y="181005"/>
                    <a:pt x="691288" y="207703"/>
                    <a:pt x="815699" y="260315"/>
                  </a:cubicBezTo>
                  <a:cubicBezTo>
                    <a:pt x="825594" y="264508"/>
                    <a:pt x="835368" y="268883"/>
                    <a:pt x="845112" y="273378"/>
                  </a:cubicBezTo>
                  <a:lnTo>
                    <a:pt x="845112" y="77138"/>
                  </a:lnTo>
                  <a:cubicBezTo>
                    <a:pt x="713763" y="27302"/>
                    <a:pt x="571342" y="0"/>
                    <a:pt x="422556" y="0"/>
                  </a:cubicBezTo>
                  <a:cubicBezTo>
                    <a:pt x="273770" y="0"/>
                    <a:pt x="131319" y="27302"/>
                    <a:pt x="0" y="77138"/>
                  </a:cubicBezTo>
                  <a:lnTo>
                    <a:pt x="0" y="273378"/>
                  </a:lnTo>
                  <a:cubicBezTo>
                    <a:pt x="9714" y="268883"/>
                    <a:pt x="19488" y="264508"/>
                    <a:pt x="29383" y="260315"/>
                  </a:cubicBezTo>
                  <a:close/>
                </a:path>
              </a:pathLst>
            </a:custGeom>
            <a:solidFill>
              <a:schemeClr val="accent5"/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C3274E2D-7322-450D-B329-E7F04842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08460" y="1880822"/>
            <a:ext cx="1822574" cy="1822574"/>
            <a:chOff x="3228554" y="3295434"/>
            <a:chExt cx="2382386" cy="2382386"/>
          </a:xfrm>
        </p:grpSpPr>
        <p:sp>
          <p:nvSpPr>
            <p:cNvPr id="25" name="Graphic 19">
              <a:extLst>
                <a:ext uri="{FF2B5EF4-FFF2-40B4-BE49-F238E27FC236}">
                  <a16:creationId xmlns:a16="http://schemas.microsoft.com/office/drawing/2014/main" id="{22BB1AEA-648A-428A-A5AB-7ABD13965AB1}"/>
                </a:ext>
              </a:extLst>
            </p:cNvPr>
            <p:cNvSpPr/>
            <p:nvPr/>
          </p:nvSpPr>
          <p:spPr>
            <a:xfrm>
              <a:off x="3228554" y="3295434"/>
              <a:ext cx="2382386" cy="2382386"/>
            </a:xfrm>
            <a:custGeom>
              <a:avLst/>
              <a:gdLst>
                <a:gd name="connsiteX0" fmla="*/ 2201351 w 2382386"/>
                <a:gd name="connsiteY0" fmla="*/ 1191193 h 2382386"/>
                <a:gd name="connsiteX1" fmla="*/ 2122041 w 2382386"/>
                <a:gd name="connsiteY1" fmla="*/ 1584336 h 2382386"/>
                <a:gd name="connsiteX2" fmla="*/ 1905469 w 2382386"/>
                <a:gd name="connsiteY2" fmla="*/ 1905499 h 2382386"/>
                <a:gd name="connsiteX3" fmla="*/ 1584306 w 2382386"/>
                <a:gd name="connsiteY3" fmla="*/ 2122071 h 2382386"/>
                <a:gd name="connsiteX4" fmla="*/ 1191163 w 2382386"/>
                <a:gd name="connsiteY4" fmla="*/ 2201381 h 2382386"/>
                <a:gd name="connsiteX5" fmla="*/ 798020 w 2382386"/>
                <a:gd name="connsiteY5" fmla="*/ 2122071 h 2382386"/>
                <a:gd name="connsiteX6" fmla="*/ 476857 w 2382386"/>
                <a:gd name="connsiteY6" fmla="*/ 1905499 h 2382386"/>
                <a:gd name="connsiteX7" fmla="*/ 260285 w 2382386"/>
                <a:gd name="connsiteY7" fmla="*/ 1584336 h 2382386"/>
                <a:gd name="connsiteX8" fmla="*/ 181005 w 2382386"/>
                <a:gd name="connsiteY8" fmla="*/ 1191193 h 2382386"/>
                <a:gd name="connsiteX9" fmla="*/ 260315 w 2382386"/>
                <a:gd name="connsiteY9" fmla="*/ 798051 h 2382386"/>
                <a:gd name="connsiteX10" fmla="*/ 476888 w 2382386"/>
                <a:gd name="connsiteY10" fmla="*/ 476888 h 2382386"/>
                <a:gd name="connsiteX11" fmla="*/ 768637 w 2382386"/>
                <a:gd name="connsiteY11" fmla="*/ 273378 h 2382386"/>
                <a:gd name="connsiteX12" fmla="*/ 798051 w 2382386"/>
                <a:gd name="connsiteY12" fmla="*/ 260315 h 2382386"/>
                <a:gd name="connsiteX13" fmla="*/ 1191193 w 2382386"/>
                <a:gd name="connsiteY13" fmla="*/ 181005 h 2382386"/>
                <a:gd name="connsiteX14" fmla="*/ 1584336 w 2382386"/>
                <a:gd name="connsiteY14" fmla="*/ 260315 h 2382386"/>
                <a:gd name="connsiteX15" fmla="*/ 1613749 w 2382386"/>
                <a:gd name="connsiteY15" fmla="*/ 273378 h 2382386"/>
                <a:gd name="connsiteX16" fmla="*/ 1613749 w 2382386"/>
                <a:gd name="connsiteY16" fmla="*/ 77138 h 2382386"/>
                <a:gd name="connsiteX17" fmla="*/ 1191193 w 2382386"/>
                <a:gd name="connsiteY17" fmla="*/ 0 h 2382386"/>
                <a:gd name="connsiteX18" fmla="*/ 768637 w 2382386"/>
                <a:gd name="connsiteY18" fmla="*/ 77138 h 2382386"/>
                <a:gd name="connsiteX19" fmla="*/ 0 w 2382386"/>
                <a:gd name="connsiteY19" fmla="*/ 1191193 h 2382386"/>
                <a:gd name="connsiteX20" fmla="*/ 1191193 w 2382386"/>
                <a:gd name="connsiteY20" fmla="*/ 2382386 h 2382386"/>
                <a:gd name="connsiteX21" fmla="*/ 2382386 w 2382386"/>
                <a:gd name="connsiteY21" fmla="*/ 1191193 h 2382386"/>
                <a:gd name="connsiteX22" fmla="*/ 2376534 w 2382386"/>
                <a:gd name="connsiteY22" fmla="*/ 1072454 h 2382386"/>
                <a:gd name="connsiteX23" fmla="*/ 2194473 w 2382386"/>
                <a:gd name="connsiteY23" fmla="*/ 1072454 h 2382386"/>
                <a:gd name="connsiteX24" fmla="*/ 2201351 w 2382386"/>
                <a:gd name="connsiteY24" fmla="*/ 1191193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82386" h="2382386">
                  <a:moveTo>
                    <a:pt x="2201351" y="1191193"/>
                  </a:moveTo>
                  <a:cubicBezTo>
                    <a:pt x="2201351" y="1327641"/>
                    <a:pt x="2174683" y="1459925"/>
                    <a:pt x="2122041" y="1584336"/>
                  </a:cubicBezTo>
                  <a:cubicBezTo>
                    <a:pt x="2071179" y="1704614"/>
                    <a:pt x="1998324" y="1812643"/>
                    <a:pt x="1905469" y="1905499"/>
                  </a:cubicBezTo>
                  <a:cubicBezTo>
                    <a:pt x="1812643" y="1998324"/>
                    <a:pt x="1704583" y="2071179"/>
                    <a:pt x="1584306" y="2122071"/>
                  </a:cubicBezTo>
                  <a:cubicBezTo>
                    <a:pt x="1459895" y="2174683"/>
                    <a:pt x="1327611" y="2201381"/>
                    <a:pt x="1191163" y="2201381"/>
                  </a:cubicBezTo>
                  <a:cubicBezTo>
                    <a:pt x="1054716" y="2201381"/>
                    <a:pt x="922431" y="2174683"/>
                    <a:pt x="798020" y="2122071"/>
                  </a:cubicBezTo>
                  <a:cubicBezTo>
                    <a:pt x="677743" y="2071209"/>
                    <a:pt x="569713" y="1998324"/>
                    <a:pt x="476857" y="1905499"/>
                  </a:cubicBezTo>
                  <a:cubicBezTo>
                    <a:pt x="384032" y="1812673"/>
                    <a:pt x="311178" y="1704614"/>
                    <a:pt x="260285" y="158433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lnTo>
                    <a:pt x="1613749" y="77138"/>
                  </a:ln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849055" y="2382386"/>
                    <a:pt x="2382386" y="1849086"/>
                    <a:pt x="2382386" y="1191193"/>
                  </a:cubicBezTo>
                  <a:cubicBezTo>
                    <a:pt x="2382386" y="1151131"/>
                    <a:pt x="2380395" y="1111521"/>
                    <a:pt x="2376534" y="1072454"/>
                  </a:cubicBezTo>
                  <a:lnTo>
                    <a:pt x="2194473" y="1072454"/>
                  </a:lnTo>
                  <a:cubicBezTo>
                    <a:pt x="2198998" y="1111611"/>
                    <a:pt x="2201351" y="1151221"/>
                    <a:pt x="2201351" y="119119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9">
              <a:extLst>
                <a:ext uri="{FF2B5EF4-FFF2-40B4-BE49-F238E27FC236}">
                  <a16:creationId xmlns:a16="http://schemas.microsoft.com/office/drawing/2014/main" id="{4FD12B93-6BE9-4848-9232-C173B66BEFCA}"/>
                </a:ext>
              </a:extLst>
            </p:cNvPr>
            <p:cNvSpPr/>
            <p:nvPr/>
          </p:nvSpPr>
          <p:spPr>
            <a:xfrm>
              <a:off x="4836606" y="3371529"/>
              <a:ext cx="760584" cy="995315"/>
            </a:xfrm>
            <a:custGeom>
              <a:avLst/>
              <a:gdLst>
                <a:gd name="connsiteX0" fmla="*/ 0 w 762784"/>
                <a:gd name="connsiteY0" fmla="*/ 0 h 995315"/>
                <a:gd name="connsiteX1" fmla="*/ 0 w 762784"/>
                <a:gd name="connsiteY1" fmla="*/ 0 h 995315"/>
                <a:gd name="connsiteX2" fmla="*/ 0 w 762784"/>
                <a:gd name="connsiteY2" fmla="*/ 196239 h 995315"/>
                <a:gd name="connsiteX3" fmla="*/ 0 w 762784"/>
                <a:gd name="connsiteY3" fmla="*/ 196239 h 995315"/>
                <a:gd name="connsiteX4" fmla="*/ 291750 w 762784"/>
                <a:gd name="connsiteY4" fmla="*/ 399749 h 995315"/>
                <a:gd name="connsiteX5" fmla="*/ 508322 w 762784"/>
                <a:gd name="connsiteY5" fmla="*/ 720912 h 995315"/>
                <a:gd name="connsiteX6" fmla="*/ 580724 w 762784"/>
                <a:gd name="connsiteY6" fmla="*/ 995316 h 995315"/>
                <a:gd name="connsiteX7" fmla="*/ 762785 w 762784"/>
                <a:gd name="connsiteY7" fmla="*/ 995316 h 995315"/>
                <a:gd name="connsiteX8" fmla="*/ 0 w 762784"/>
                <a:gd name="connsiteY8" fmla="*/ 0 h 99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784" h="995315">
                  <a:moveTo>
                    <a:pt x="0" y="0"/>
                  </a:moveTo>
                  <a:lnTo>
                    <a:pt x="0" y="0"/>
                  </a:lnTo>
                  <a:lnTo>
                    <a:pt x="0" y="196239"/>
                  </a:lnTo>
                  <a:lnTo>
                    <a:pt x="0" y="196239"/>
                  </a:lnTo>
                  <a:cubicBezTo>
                    <a:pt x="108513" y="246227"/>
                    <a:pt x="206557" y="314556"/>
                    <a:pt x="291750" y="399749"/>
                  </a:cubicBezTo>
                  <a:cubicBezTo>
                    <a:pt x="384575" y="492575"/>
                    <a:pt x="457430" y="600635"/>
                    <a:pt x="508322" y="720912"/>
                  </a:cubicBezTo>
                  <a:cubicBezTo>
                    <a:pt x="545519" y="808881"/>
                    <a:pt x="569713" y="900801"/>
                    <a:pt x="580724" y="995316"/>
                  </a:cubicBezTo>
                  <a:lnTo>
                    <a:pt x="762785" y="995316"/>
                  </a:lnTo>
                  <a:cubicBezTo>
                    <a:pt x="717564" y="538218"/>
                    <a:pt x="413928" y="157082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21">
            <a:extLst>
              <a:ext uri="{FF2B5EF4-FFF2-40B4-BE49-F238E27FC236}">
                <a16:creationId xmlns:a16="http://schemas.microsoft.com/office/drawing/2014/main" id="{48515CB0-1F54-4246-9205-AC1FA008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91999" y="1880822"/>
            <a:ext cx="1822552" cy="1822574"/>
            <a:chOff x="5912082" y="3295434"/>
            <a:chExt cx="2382356" cy="2382386"/>
          </a:xfrm>
        </p:grpSpPr>
        <p:sp>
          <p:nvSpPr>
            <p:cNvPr id="28" name="Graphic 21">
              <a:extLst>
                <a:ext uri="{FF2B5EF4-FFF2-40B4-BE49-F238E27FC236}">
                  <a16:creationId xmlns:a16="http://schemas.microsoft.com/office/drawing/2014/main" id="{4488B693-6D14-4B14-8371-AA6BBFDCB674}"/>
                </a:ext>
              </a:extLst>
            </p:cNvPr>
            <p:cNvSpPr/>
            <p:nvPr/>
          </p:nvSpPr>
          <p:spPr>
            <a:xfrm>
              <a:off x="5912082" y="3295434"/>
              <a:ext cx="2376533" cy="2382386"/>
            </a:xfrm>
            <a:custGeom>
              <a:avLst/>
              <a:gdLst>
                <a:gd name="connsiteX0" fmla="*/ 1191193 w 2376533"/>
                <a:gd name="connsiteY0" fmla="*/ 2201351 h 2382386"/>
                <a:gd name="connsiteX1" fmla="*/ 798051 w 2376533"/>
                <a:gd name="connsiteY1" fmla="*/ 2122041 h 2382386"/>
                <a:gd name="connsiteX2" fmla="*/ 476888 w 2376533"/>
                <a:gd name="connsiteY2" fmla="*/ 1905469 h 2382386"/>
                <a:gd name="connsiteX3" fmla="*/ 260315 w 2376533"/>
                <a:gd name="connsiteY3" fmla="*/ 1584306 h 2382386"/>
                <a:gd name="connsiteX4" fmla="*/ 181005 w 2376533"/>
                <a:gd name="connsiteY4" fmla="*/ 1191193 h 2382386"/>
                <a:gd name="connsiteX5" fmla="*/ 260315 w 2376533"/>
                <a:gd name="connsiteY5" fmla="*/ 798051 h 2382386"/>
                <a:gd name="connsiteX6" fmla="*/ 476888 w 2376533"/>
                <a:gd name="connsiteY6" fmla="*/ 476888 h 2382386"/>
                <a:gd name="connsiteX7" fmla="*/ 768637 w 2376533"/>
                <a:gd name="connsiteY7" fmla="*/ 273378 h 2382386"/>
                <a:gd name="connsiteX8" fmla="*/ 798051 w 2376533"/>
                <a:gd name="connsiteY8" fmla="*/ 260315 h 2382386"/>
                <a:gd name="connsiteX9" fmla="*/ 1191193 w 2376533"/>
                <a:gd name="connsiteY9" fmla="*/ 181005 h 2382386"/>
                <a:gd name="connsiteX10" fmla="*/ 1584336 w 2376533"/>
                <a:gd name="connsiteY10" fmla="*/ 260315 h 2382386"/>
                <a:gd name="connsiteX11" fmla="*/ 1613749 w 2376533"/>
                <a:gd name="connsiteY11" fmla="*/ 273378 h 2382386"/>
                <a:gd name="connsiteX12" fmla="*/ 1905499 w 2376533"/>
                <a:gd name="connsiteY12" fmla="*/ 476888 h 2382386"/>
                <a:gd name="connsiteX13" fmla="*/ 2122071 w 2376533"/>
                <a:gd name="connsiteY13" fmla="*/ 798051 h 2382386"/>
                <a:gd name="connsiteX14" fmla="*/ 2194473 w 2376533"/>
                <a:gd name="connsiteY14" fmla="*/ 1072454 h 2382386"/>
                <a:gd name="connsiteX15" fmla="*/ 2376534 w 2376533"/>
                <a:gd name="connsiteY15" fmla="*/ 1072454 h 2382386"/>
                <a:gd name="connsiteX16" fmla="*/ 1613749 w 2376533"/>
                <a:gd name="connsiteY16" fmla="*/ 77138 h 2382386"/>
                <a:gd name="connsiteX17" fmla="*/ 1191193 w 2376533"/>
                <a:gd name="connsiteY17" fmla="*/ 0 h 2382386"/>
                <a:gd name="connsiteX18" fmla="*/ 768637 w 2376533"/>
                <a:gd name="connsiteY18" fmla="*/ 77138 h 2382386"/>
                <a:gd name="connsiteX19" fmla="*/ 0 w 2376533"/>
                <a:gd name="connsiteY19" fmla="*/ 1191193 h 2382386"/>
                <a:gd name="connsiteX20" fmla="*/ 1191193 w 2376533"/>
                <a:gd name="connsiteY20" fmla="*/ 2382386 h 2382386"/>
                <a:gd name="connsiteX21" fmla="*/ 1395668 w 2376533"/>
                <a:gd name="connsiteY21" fmla="*/ 2364889 h 2382386"/>
                <a:gd name="connsiteX22" fmla="*/ 1395668 w 2376533"/>
                <a:gd name="connsiteY22" fmla="*/ 2180747 h 2382386"/>
                <a:gd name="connsiteX23" fmla="*/ 1191193 w 2376533"/>
                <a:gd name="connsiteY23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6533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cubicBezTo>
                    <a:pt x="1722262" y="323365"/>
                    <a:pt x="1820306" y="391695"/>
                    <a:pt x="1905499" y="476888"/>
                  </a:cubicBezTo>
                  <a:cubicBezTo>
                    <a:pt x="1998324" y="569713"/>
                    <a:pt x="2071179" y="677773"/>
                    <a:pt x="2122071" y="798051"/>
                  </a:cubicBezTo>
                  <a:cubicBezTo>
                    <a:pt x="2159268" y="886019"/>
                    <a:pt x="2183462" y="977939"/>
                    <a:pt x="2194473" y="1072454"/>
                  </a:cubicBezTo>
                  <a:lnTo>
                    <a:pt x="2376534" y="1072454"/>
                  </a:lnTo>
                  <a:cubicBezTo>
                    <a:pt x="2331283" y="615356"/>
                    <a:pt x="2027677" y="234220"/>
                    <a:pt x="1613749" y="77138"/>
                  </a:cubicBez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Graphic 21">
              <a:extLst>
                <a:ext uri="{FF2B5EF4-FFF2-40B4-BE49-F238E27FC236}">
                  <a16:creationId xmlns:a16="http://schemas.microsoft.com/office/drawing/2014/main" id="{88DB45DA-52F1-4715-B577-62F3689BDCA8}"/>
                </a:ext>
              </a:extLst>
            </p:cNvPr>
            <p:cNvSpPr/>
            <p:nvPr/>
          </p:nvSpPr>
          <p:spPr>
            <a:xfrm>
              <a:off x="7307720" y="4367886"/>
              <a:ext cx="986718" cy="1292435"/>
            </a:xfrm>
            <a:custGeom>
              <a:avLst/>
              <a:gdLst>
                <a:gd name="connsiteX0" fmla="*/ 986718 w 986718"/>
                <a:gd name="connsiteY0" fmla="*/ 118739 h 1292435"/>
                <a:gd name="connsiteX1" fmla="*/ 980866 w 986718"/>
                <a:gd name="connsiteY1" fmla="*/ 0 h 1292435"/>
                <a:gd name="connsiteX2" fmla="*/ 798805 w 986718"/>
                <a:gd name="connsiteY2" fmla="*/ 0 h 1292435"/>
                <a:gd name="connsiteX3" fmla="*/ 805713 w 986718"/>
                <a:gd name="connsiteY3" fmla="*/ 118739 h 1292435"/>
                <a:gd name="connsiteX4" fmla="*/ 726403 w 986718"/>
                <a:gd name="connsiteY4" fmla="*/ 511882 h 1292435"/>
                <a:gd name="connsiteX5" fmla="*/ 509830 w 986718"/>
                <a:gd name="connsiteY5" fmla="*/ 833045 h 1292435"/>
                <a:gd name="connsiteX6" fmla="*/ 188667 w 986718"/>
                <a:gd name="connsiteY6" fmla="*/ 1049617 h 1292435"/>
                <a:gd name="connsiteX7" fmla="*/ 0 w 986718"/>
                <a:gd name="connsiteY7" fmla="*/ 1108293 h 1292435"/>
                <a:gd name="connsiteX8" fmla="*/ 0 w 986718"/>
                <a:gd name="connsiteY8" fmla="*/ 1292435 h 1292435"/>
                <a:gd name="connsiteX9" fmla="*/ 986718 w 986718"/>
                <a:gd name="connsiteY9" fmla="*/ 118739 h 129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6718" h="1292435">
                  <a:moveTo>
                    <a:pt x="986718" y="118739"/>
                  </a:moveTo>
                  <a:cubicBezTo>
                    <a:pt x="986718" y="78677"/>
                    <a:pt x="984727" y="39067"/>
                    <a:pt x="980866" y="0"/>
                  </a:cubicBezTo>
                  <a:lnTo>
                    <a:pt x="798805" y="0"/>
                  </a:lnTo>
                  <a:cubicBezTo>
                    <a:pt x="803360" y="39157"/>
                    <a:pt x="805713" y="78767"/>
                    <a:pt x="805713" y="118739"/>
                  </a:cubicBezTo>
                  <a:cubicBezTo>
                    <a:pt x="805713" y="255187"/>
                    <a:pt x="779045" y="387471"/>
                    <a:pt x="726403" y="511882"/>
                  </a:cubicBezTo>
                  <a:cubicBezTo>
                    <a:pt x="675540" y="632160"/>
                    <a:pt x="602686" y="740189"/>
                    <a:pt x="509830" y="833045"/>
                  </a:cubicBezTo>
                  <a:cubicBezTo>
                    <a:pt x="417005" y="925870"/>
                    <a:pt x="308945" y="998725"/>
                    <a:pt x="188667" y="1049617"/>
                  </a:cubicBezTo>
                  <a:cubicBezTo>
                    <a:pt x="127518" y="1075471"/>
                    <a:pt x="64498" y="1095049"/>
                    <a:pt x="0" y="1108293"/>
                  </a:cubicBezTo>
                  <a:lnTo>
                    <a:pt x="0" y="1292435"/>
                  </a:lnTo>
                  <a:cubicBezTo>
                    <a:pt x="560451" y="1195447"/>
                    <a:pt x="986718" y="706884"/>
                    <a:pt x="986718" y="118739"/>
                  </a:cubicBezTo>
                  <a:close/>
                </a:path>
              </a:pathLst>
            </a:custGeom>
            <a:solidFill>
              <a:schemeClr val="accent1">
                <a:lumMod val="50000"/>
                <a:lumOff val="50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aphic 23">
            <a:extLst>
              <a:ext uri="{FF2B5EF4-FFF2-40B4-BE49-F238E27FC236}">
                <a16:creationId xmlns:a16="http://schemas.microsoft.com/office/drawing/2014/main" id="{C40853A7-FCBE-4866-B403-3823B9EA9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75538" y="1880822"/>
            <a:ext cx="1822529" cy="1822574"/>
            <a:chOff x="8595609" y="3295434"/>
            <a:chExt cx="2382326" cy="2382386"/>
          </a:xfrm>
        </p:grpSpPr>
        <p:sp>
          <p:nvSpPr>
            <p:cNvPr id="31" name="Graphic 23">
              <a:extLst>
                <a:ext uri="{FF2B5EF4-FFF2-40B4-BE49-F238E27FC236}">
                  <a16:creationId xmlns:a16="http://schemas.microsoft.com/office/drawing/2014/main" id="{55F11AC1-6BB9-4D2B-9BF0-3D1551F78095}"/>
                </a:ext>
              </a:extLst>
            </p:cNvPr>
            <p:cNvSpPr/>
            <p:nvPr/>
          </p:nvSpPr>
          <p:spPr>
            <a:xfrm>
              <a:off x="9991247" y="3313021"/>
              <a:ext cx="986688" cy="2347331"/>
            </a:xfrm>
            <a:custGeom>
              <a:avLst/>
              <a:gdLst>
                <a:gd name="connsiteX0" fmla="*/ 980866 w 986688"/>
                <a:gd name="connsiteY0" fmla="*/ 1054866 h 2347331"/>
                <a:gd name="connsiteX1" fmla="*/ 218081 w 986688"/>
                <a:gd name="connsiteY1" fmla="*/ 59551 h 2347331"/>
                <a:gd name="connsiteX2" fmla="*/ 0 w 986688"/>
                <a:gd name="connsiteY2" fmla="*/ 0 h 2347331"/>
                <a:gd name="connsiteX3" fmla="*/ 0 w 986688"/>
                <a:gd name="connsiteY3" fmla="*/ 184082 h 2347331"/>
                <a:gd name="connsiteX4" fmla="*/ 188667 w 986688"/>
                <a:gd name="connsiteY4" fmla="*/ 242758 h 2347331"/>
                <a:gd name="connsiteX5" fmla="*/ 218081 w 986688"/>
                <a:gd name="connsiteY5" fmla="*/ 255820 h 2347331"/>
                <a:gd name="connsiteX6" fmla="*/ 509830 w 986688"/>
                <a:gd name="connsiteY6" fmla="*/ 459330 h 2347331"/>
                <a:gd name="connsiteX7" fmla="*/ 726403 w 986688"/>
                <a:gd name="connsiteY7" fmla="*/ 780493 h 2347331"/>
                <a:gd name="connsiteX8" fmla="*/ 798805 w 986688"/>
                <a:gd name="connsiteY8" fmla="*/ 1054897 h 2347331"/>
                <a:gd name="connsiteX9" fmla="*/ 805713 w 986688"/>
                <a:gd name="connsiteY9" fmla="*/ 1173636 h 2347331"/>
                <a:gd name="connsiteX10" fmla="*/ 726403 w 986688"/>
                <a:gd name="connsiteY10" fmla="*/ 1566778 h 2347331"/>
                <a:gd name="connsiteX11" fmla="*/ 509830 w 986688"/>
                <a:gd name="connsiteY11" fmla="*/ 1887941 h 2347331"/>
                <a:gd name="connsiteX12" fmla="*/ 188667 w 986688"/>
                <a:gd name="connsiteY12" fmla="*/ 2104514 h 2347331"/>
                <a:gd name="connsiteX13" fmla="*/ 0 w 986688"/>
                <a:gd name="connsiteY13" fmla="*/ 2163190 h 2347331"/>
                <a:gd name="connsiteX14" fmla="*/ 0 w 986688"/>
                <a:gd name="connsiteY14" fmla="*/ 2347332 h 2347331"/>
                <a:gd name="connsiteX15" fmla="*/ 986688 w 986688"/>
                <a:gd name="connsiteY15" fmla="*/ 1173666 h 2347331"/>
                <a:gd name="connsiteX16" fmla="*/ 980866 w 986688"/>
                <a:gd name="connsiteY16" fmla="*/ 1054866 h 234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6688" h="2347331">
                  <a:moveTo>
                    <a:pt x="980866" y="1054866"/>
                  </a:moveTo>
                  <a:cubicBezTo>
                    <a:pt x="935614" y="597769"/>
                    <a:pt x="632009" y="216633"/>
                    <a:pt x="218081" y="59551"/>
                  </a:cubicBezTo>
                  <a:cubicBezTo>
                    <a:pt x="148303" y="33064"/>
                    <a:pt x="75358" y="13032"/>
                    <a:pt x="0" y="0"/>
                  </a:cubicBezTo>
                  <a:lnTo>
                    <a:pt x="0" y="184082"/>
                  </a:lnTo>
                  <a:cubicBezTo>
                    <a:pt x="64498" y="197325"/>
                    <a:pt x="127548" y="216874"/>
                    <a:pt x="188667" y="242758"/>
                  </a:cubicBezTo>
                  <a:cubicBezTo>
                    <a:pt x="198562" y="246951"/>
                    <a:pt x="208337" y="251325"/>
                    <a:pt x="218081" y="255820"/>
                  </a:cubicBezTo>
                  <a:cubicBezTo>
                    <a:pt x="326593" y="305808"/>
                    <a:pt x="424638" y="374137"/>
                    <a:pt x="509830" y="459330"/>
                  </a:cubicBezTo>
                  <a:cubicBezTo>
                    <a:pt x="602656" y="552155"/>
                    <a:pt x="675510" y="660215"/>
                    <a:pt x="726403" y="780493"/>
                  </a:cubicBezTo>
                  <a:cubicBezTo>
                    <a:pt x="763599" y="868461"/>
                    <a:pt x="787794" y="960382"/>
                    <a:pt x="798805" y="1054897"/>
                  </a:cubicBezTo>
                  <a:cubicBezTo>
                    <a:pt x="803360" y="1094054"/>
                    <a:pt x="805713" y="1133664"/>
                    <a:pt x="805713" y="1173636"/>
                  </a:cubicBezTo>
                  <a:cubicBezTo>
                    <a:pt x="805713" y="1310083"/>
                    <a:pt x="779045" y="1442368"/>
                    <a:pt x="726403" y="1566778"/>
                  </a:cubicBezTo>
                  <a:cubicBezTo>
                    <a:pt x="675540" y="1687056"/>
                    <a:pt x="602686" y="1795086"/>
                    <a:pt x="509830" y="1887941"/>
                  </a:cubicBezTo>
                  <a:cubicBezTo>
                    <a:pt x="417005" y="1980767"/>
                    <a:pt x="308945" y="2053621"/>
                    <a:pt x="188667" y="2104514"/>
                  </a:cubicBezTo>
                  <a:cubicBezTo>
                    <a:pt x="127518" y="2130367"/>
                    <a:pt x="64498" y="2149946"/>
                    <a:pt x="0" y="2163190"/>
                  </a:cubicBezTo>
                  <a:lnTo>
                    <a:pt x="0" y="2347332"/>
                  </a:lnTo>
                  <a:cubicBezTo>
                    <a:pt x="560451" y="2250373"/>
                    <a:pt x="986688" y="1761811"/>
                    <a:pt x="986688" y="1173666"/>
                  </a:cubicBezTo>
                  <a:cubicBezTo>
                    <a:pt x="986718" y="1133513"/>
                    <a:pt x="984727" y="1093903"/>
                    <a:pt x="980866" y="105486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Graphic 23">
              <a:extLst>
                <a:ext uri="{FF2B5EF4-FFF2-40B4-BE49-F238E27FC236}">
                  <a16:creationId xmlns:a16="http://schemas.microsoft.com/office/drawing/2014/main" id="{70EACCA0-807F-4040-BB88-BF740957326E}"/>
                </a:ext>
              </a:extLst>
            </p:cNvPr>
            <p:cNvSpPr/>
            <p:nvPr/>
          </p:nvSpPr>
          <p:spPr>
            <a:xfrm>
              <a:off x="8595609" y="3295434"/>
              <a:ext cx="1395668" cy="2382386"/>
            </a:xfrm>
            <a:custGeom>
              <a:avLst/>
              <a:gdLst>
                <a:gd name="connsiteX0" fmla="*/ 1191193 w 1395668"/>
                <a:gd name="connsiteY0" fmla="*/ 2201351 h 2382386"/>
                <a:gd name="connsiteX1" fmla="*/ 798051 w 1395668"/>
                <a:gd name="connsiteY1" fmla="*/ 2122041 h 2382386"/>
                <a:gd name="connsiteX2" fmla="*/ 476888 w 1395668"/>
                <a:gd name="connsiteY2" fmla="*/ 1905469 h 2382386"/>
                <a:gd name="connsiteX3" fmla="*/ 260315 w 1395668"/>
                <a:gd name="connsiteY3" fmla="*/ 1584306 h 2382386"/>
                <a:gd name="connsiteX4" fmla="*/ 181005 w 1395668"/>
                <a:gd name="connsiteY4" fmla="*/ 1191193 h 2382386"/>
                <a:gd name="connsiteX5" fmla="*/ 260315 w 1395668"/>
                <a:gd name="connsiteY5" fmla="*/ 798051 h 2382386"/>
                <a:gd name="connsiteX6" fmla="*/ 476888 w 1395668"/>
                <a:gd name="connsiteY6" fmla="*/ 476888 h 2382386"/>
                <a:gd name="connsiteX7" fmla="*/ 768637 w 1395668"/>
                <a:gd name="connsiteY7" fmla="*/ 273378 h 2382386"/>
                <a:gd name="connsiteX8" fmla="*/ 798051 w 1395668"/>
                <a:gd name="connsiteY8" fmla="*/ 260315 h 2382386"/>
                <a:gd name="connsiteX9" fmla="*/ 1191193 w 1395668"/>
                <a:gd name="connsiteY9" fmla="*/ 181005 h 2382386"/>
                <a:gd name="connsiteX10" fmla="*/ 1395668 w 1395668"/>
                <a:gd name="connsiteY10" fmla="*/ 201639 h 2382386"/>
                <a:gd name="connsiteX11" fmla="*/ 1395668 w 1395668"/>
                <a:gd name="connsiteY11" fmla="*/ 17557 h 2382386"/>
                <a:gd name="connsiteX12" fmla="*/ 1191193 w 1395668"/>
                <a:gd name="connsiteY12" fmla="*/ 0 h 2382386"/>
                <a:gd name="connsiteX13" fmla="*/ 768637 w 1395668"/>
                <a:gd name="connsiteY13" fmla="*/ 77138 h 2382386"/>
                <a:gd name="connsiteX14" fmla="*/ 0 w 1395668"/>
                <a:gd name="connsiteY14" fmla="*/ 1191193 h 2382386"/>
                <a:gd name="connsiteX15" fmla="*/ 1191193 w 1395668"/>
                <a:gd name="connsiteY15" fmla="*/ 2382386 h 2382386"/>
                <a:gd name="connsiteX16" fmla="*/ 1395668 w 1395668"/>
                <a:gd name="connsiteY16" fmla="*/ 2364889 h 2382386"/>
                <a:gd name="connsiteX17" fmla="*/ 1395668 w 1395668"/>
                <a:gd name="connsiteY17" fmla="*/ 2180747 h 2382386"/>
                <a:gd name="connsiteX18" fmla="*/ 1191193 w 1395668"/>
                <a:gd name="connsiteY18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5668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260609" y="181005"/>
                    <a:pt x="1328908" y="187943"/>
                    <a:pt x="1395668" y="201639"/>
                  </a:cubicBezTo>
                  <a:lnTo>
                    <a:pt x="1395668" y="17557"/>
                  </a:lnTo>
                  <a:cubicBezTo>
                    <a:pt x="1329209" y="6064"/>
                    <a:pt x="1260910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accent3"/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4" descr="A hand touching a button&#10;&#10;AI-generated content may be incorrect.">
            <a:extLst>
              <a:ext uri="{FF2B5EF4-FFF2-40B4-BE49-F238E27FC236}">
                <a16:creationId xmlns:a16="http://schemas.microsoft.com/office/drawing/2014/main" id="{76922A94-D7D7-1122-6152-4D659DC9D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50" y="2044749"/>
            <a:ext cx="1494224" cy="1494224"/>
          </a:xfrm>
          <a:prstGeom prst="rect">
            <a:avLst/>
          </a:prstGeom>
        </p:spPr>
      </p:pic>
      <p:pic>
        <p:nvPicPr>
          <p:cNvPr id="7" name="Picture 6" descr="A cloud computing icon with a gear&#10;&#10;AI-generated content may be incorrect.">
            <a:extLst>
              <a:ext uri="{FF2B5EF4-FFF2-40B4-BE49-F238E27FC236}">
                <a16:creationId xmlns:a16="http://schemas.microsoft.com/office/drawing/2014/main" id="{F135EF97-1470-8BA7-2861-5453C0D9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92" t="12643" r="8576" b="12164"/>
          <a:stretch/>
        </p:blipFill>
        <p:spPr>
          <a:xfrm>
            <a:off x="3709079" y="2071673"/>
            <a:ext cx="1440000" cy="1436050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F5CA23B-4516-47F6-4D78-91BB8DDB0CEE}"/>
              </a:ext>
            </a:extLst>
          </p:cNvPr>
          <p:cNvSpPr/>
          <p:nvPr/>
        </p:nvSpPr>
        <p:spPr>
          <a:xfrm>
            <a:off x="9066854" y="2074592"/>
            <a:ext cx="1439895" cy="14307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25F692-F56F-CA6C-F0D7-887711FF4E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262749" y="2287186"/>
            <a:ext cx="1048104" cy="104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8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461" y="572071"/>
            <a:ext cx="5002478" cy="2357066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00524" y="1590675"/>
            <a:ext cx="6360987" cy="4455622"/>
          </a:xfrm>
          <a:prstGeom prst="rect">
            <a:avLst/>
          </a:prstGeom>
        </p:spPr>
        <p:txBody>
          <a:bodyPr/>
          <a:lstStyle/>
          <a:p>
            <a:pPr marL="361950" indent="-36195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chemeClr val="bg1"/>
                </a:solidFill>
              </a:rPr>
              <a:t>Project Title:</a:t>
            </a:r>
            <a:r>
              <a:rPr lang="en-IN" sz="2000" dirty="0">
                <a:solidFill>
                  <a:schemeClr val="bg1"/>
                </a:solidFill>
              </a:rPr>
              <a:t> Raspberry Pi-Powered Unified </a:t>
            </a:r>
            <a:r>
              <a:rPr lang="en-IN" sz="2000" dirty="0" err="1">
                <a:solidFill>
                  <a:schemeClr val="bg1"/>
                </a:solidFill>
              </a:rPr>
              <a:t>AIoT</a:t>
            </a:r>
            <a:r>
              <a:rPr lang="en-IN" sz="2000" dirty="0">
                <a:solidFill>
                  <a:schemeClr val="bg1"/>
                </a:solidFill>
              </a:rPr>
              <a:t> System</a:t>
            </a:r>
          </a:p>
          <a:p>
            <a:pPr marL="361950" indent="-36195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chemeClr val="bg1"/>
                </a:solidFill>
              </a:rPr>
              <a:t>Core Idea:</a:t>
            </a:r>
            <a:r>
              <a:rPr lang="en-IN" sz="2000" dirty="0">
                <a:solidFill>
                  <a:schemeClr val="bg1"/>
                </a:solidFill>
              </a:rPr>
              <a:t> All-in-one compact, low-power solution for storage, security, AI, and automation.</a:t>
            </a:r>
          </a:p>
          <a:p>
            <a:pPr marL="361950" indent="-36195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chemeClr val="bg1"/>
                </a:solidFill>
              </a:rPr>
              <a:t>Key Features:</a:t>
            </a:r>
            <a:r>
              <a:rPr lang="en-IN" sz="2000" dirty="0">
                <a:solidFill>
                  <a:schemeClr val="bg1"/>
                </a:solidFill>
              </a:rPr>
              <a:t> NAS/media server, AI-powered IDS/IPS with firewall, virtualization, chatbot, smart home automation.</a:t>
            </a:r>
          </a:p>
          <a:p>
            <a:pPr marL="361950" indent="-36195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chemeClr val="bg1"/>
                </a:solidFill>
              </a:rPr>
              <a:t>Approach:</a:t>
            </a:r>
            <a:r>
              <a:rPr lang="en-IN" sz="2000" dirty="0">
                <a:solidFill>
                  <a:schemeClr val="bg1"/>
                </a:solidFill>
              </a:rPr>
              <a:t> Developed and tested via Raspberry Pi OS emulation using QEMU before real deployment.</a:t>
            </a:r>
          </a:p>
          <a:p>
            <a:pPr marL="361950" indent="-36195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chemeClr val="bg1"/>
                </a:solidFill>
              </a:rPr>
              <a:t>Technologies Used:</a:t>
            </a:r>
            <a:r>
              <a:rPr lang="en-IN" sz="2000" dirty="0">
                <a:solidFill>
                  <a:schemeClr val="bg1"/>
                </a:solidFill>
              </a:rPr>
              <a:t> QEMU, </a:t>
            </a:r>
            <a:r>
              <a:rPr lang="en-IN" sz="2000" dirty="0" err="1">
                <a:solidFill>
                  <a:schemeClr val="bg1"/>
                </a:solidFill>
              </a:rPr>
              <a:t>OpenMediaVault</a:t>
            </a:r>
            <a:r>
              <a:rPr lang="en-IN" sz="2000" dirty="0">
                <a:solidFill>
                  <a:schemeClr val="bg1"/>
                </a:solidFill>
              </a:rPr>
              <a:t>, </a:t>
            </a:r>
            <a:r>
              <a:rPr lang="en-IN" sz="2000" dirty="0" err="1">
                <a:solidFill>
                  <a:schemeClr val="bg1"/>
                </a:solidFill>
              </a:rPr>
              <a:t>pfSense</a:t>
            </a:r>
            <a:r>
              <a:rPr lang="en-IN" sz="2000" dirty="0">
                <a:solidFill>
                  <a:schemeClr val="bg1"/>
                </a:solidFill>
              </a:rPr>
              <a:t>/</a:t>
            </a:r>
            <a:r>
              <a:rPr lang="en-IN" sz="2000" dirty="0" err="1">
                <a:solidFill>
                  <a:schemeClr val="bg1"/>
                </a:solidFill>
              </a:rPr>
              <a:t>Proxmox</a:t>
            </a:r>
            <a:r>
              <a:rPr lang="en-IN" sz="2000" dirty="0">
                <a:solidFill>
                  <a:schemeClr val="bg1"/>
                </a:solidFill>
              </a:rPr>
              <a:t>, Python, AI/ML libraries.</a:t>
            </a:r>
          </a:p>
          <a:p>
            <a:pPr marL="361950" indent="-36195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chemeClr val="bg1"/>
                </a:solidFill>
              </a:rPr>
              <a:t>Outcome:</a:t>
            </a:r>
            <a:r>
              <a:rPr lang="en-IN" sz="2000" dirty="0">
                <a:solidFill>
                  <a:schemeClr val="bg1"/>
                </a:solidFill>
              </a:rPr>
              <a:t> Validated the concept, architecture, and feasibility in a simulated environment.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602218" y="1408113"/>
            <a:ext cx="2770187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5900" y="3165475"/>
            <a:ext cx="546100" cy="579438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58C1F07E-94CC-45BF-8EE6-8CD7BD89CE5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 rot="5400000">
            <a:off x="10726043" y="5075238"/>
            <a:ext cx="2646362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0" y="3402828"/>
            <a:ext cx="5872712" cy="2387771"/>
          </a:xfrm>
        </p:spPr>
        <p:txBody>
          <a:bodyPr>
            <a:normAutofit/>
          </a:bodyPr>
          <a:lstStyle/>
          <a:p>
            <a:pPr algn="l">
              <a:buNone/>
            </a:pPr>
            <a:r>
              <a:rPr lang="en-IN" sz="1600" b="1" dirty="0"/>
              <a:t>Q &amp; A Session</a:t>
            </a:r>
            <a:br>
              <a:rPr lang="en-IN" sz="1600" dirty="0"/>
            </a:br>
            <a:r>
              <a:rPr lang="en-IN" sz="1600" dirty="0"/>
              <a:t>Open to questions, collaborations, and suggestions for advancing secure &amp; smart </a:t>
            </a:r>
            <a:r>
              <a:rPr lang="en-IN" sz="1600" dirty="0" err="1"/>
              <a:t>AIoT</a:t>
            </a:r>
            <a:r>
              <a:rPr lang="en-IN" sz="1600" dirty="0"/>
              <a:t> solutions.</a:t>
            </a:r>
          </a:p>
          <a:p>
            <a:pPr algn="l"/>
            <a:r>
              <a:rPr lang="en-IN" sz="1600" b="1" dirty="0"/>
              <a:t>Connect with Me:</a:t>
            </a:r>
            <a:r>
              <a:rPr lang="en-IN" sz="1600" dirty="0"/>
              <a:t> sinister-virus@outlook.com </a:t>
            </a:r>
          </a:p>
          <a:p>
            <a:pPr algn="l"/>
            <a:r>
              <a:rPr lang="en-IN" sz="1600" dirty="0"/>
              <a:t>LinkedIn: Pratham Badge</a:t>
            </a:r>
          </a:p>
          <a:p>
            <a:pPr algn="l"/>
            <a:r>
              <a:rPr lang="en-IN" sz="1600" dirty="0"/>
              <a:t>GitHub: sinister-virus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888961BE-76FB-1D1E-97D5-6EC2848DC7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lum contrast="-40000"/>
          </a:blip>
          <a:stretch>
            <a:fillRect/>
          </a:stretch>
        </p:blipFill>
        <p:spPr>
          <a:xfrm>
            <a:off x="11206264" y="5899594"/>
            <a:ext cx="972000" cy="97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5AAD4322-A983-C3C4-0926-C5F0A054BAA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>
            <a:lum contrast="-40000"/>
          </a:blip>
          <a:stretch>
            <a:fillRect/>
          </a:stretch>
        </p:blipFill>
        <p:spPr>
          <a:xfrm>
            <a:off x="0" y="5886000"/>
            <a:ext cx="972000" cy="97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1680229"/>
            <a:ext cx="4579970" cy="538038"/>
          </a:xfrm>
        </p:spPr>
        <p:txBody>
          <a:bodyPr/>
          <a:lstStyle/>
          <a:p>
            <a:r>
              <a:rPr lang="en-IN" b="1" dirty="0"/>
              <a:t>Introduction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0" y="2216969"/>
            <a:ext cx="6628793" cy="287203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/>
              <a:t>What is IoT?</a:t>
            </a:r>
          </a:p>
          <a:p>
            <a:pPr marL="630238" lvl="1" indent="-274638"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chemeClr val="bg1"/>
                </a:solidFill>
              </a:rPr>
              <a:t>IoT (Internet of Things) refers to interconnected physical devices that collect and exchange data over the internet..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/>
              <a:t>Why AI + IoT in Cybersecurity?</a:t>
            </a:r>
          </a:p>
          <a:p>
            <a:pPr marL="630238" lvl="1" indent="-274638"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chemeClr val="bg1"/>
                </a:solidFill>
              </a:rPr>
              <a:t>The integration of AI with IoT enhances system intelligence through real-time monitoring, autonomous threat detection, adaptive security measures and automation.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/>
              <a:t>Motivation:</a:t>
            </a:r>
          </a:p>
          <a:p>
            <a:pPr marL="630238" lvl="1" indent="-274638"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chemeClr val="bg1"/>
                </a:solidFill>
              </a:rPr>
              <a:t>As a tech enthusiast I am aiming to create an efficient, low-powered multifunctional pocket system, physical prototyping on Raspberry Pi is costly and time consuming, making virtual simulation an ideal, cost-effective, and agile solution for early stage testing.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16" name="Picture Placeholder 115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7663453" y="1433033"/>
            <a:ext cx="3527091" cy="3463540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IN" b="1" dirty="0"/>
              <a:t>Problem Statement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F9482-504B-FB30-3A6C-826790EC62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3" y="3626228"/>
            <a:ext cx="7319425" cy="1328236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Limited hardware resources restrict multi-function integration.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Real-time AI tasks need lightweight, low-latency and optimized models.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Safe and Secure development demands sandboxed simulation and testing before real-world implementation.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Must be user-friendly and easily deployable.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6F04F-3BAB-2C2C-1087-0DD14BDF19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580301"/>
            <a:ext cx="6204245" cy="365125"/>
          </a:xfrm>
        </p:spPr>
        <p:txBody>
          <a:bodyPr/>
          <a:lstStyle/>
          <a:p>
            <a:pPr algn="just"/>
            <a:r>
              <a:rPr lang="en-IN" sz="2000" dirty="0"/>
              <a:t>Designing a compact IoT system that integrates NAS/media server, AI-driven IDS/IPS with firewall, virtualization, an AI chatbot, and home automation—entirely on a Raspberry Pi—presents several challenges: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/>
          <a:lstStyle/>
          <a:p>
            <a:r>
              <a:rPr lang="en-IN" b="1" dirty="0"/>
              <a:t>Project Objective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1" name="Picture Placeholder 90" descr="market icon">
            <a:extLst>
              <a:ext uri="{FF2B5EF4-FFF2-40B4-BE49-F238E27FC236}">
                <a16:creationId xmlns:a16="http://schemas.microsoft.com/office/drawing/2014/main" id="{C6A83A1A-E2DA-4D40-B2A8-6FAABB76B4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/>
          <a:srcRect/>
          <a:stretch>
            <a:fillRect/>
          </a:stretch>
        </p:blipFill>
        <p:spPr>
          <a:xfrm>
            <a:off x="1404658" y="3330145"/>
            <a:ext cx="603504" cy="603504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IN" dirty="0"/>
              <a:t>Simulate Raspberry Pi virtually</a:t>
            </a:r>
          </a:p>
        </p:txBody>
      </p:sp>
      <p:pic>
        <p:nvPicPr>
          <p:cNvPr id="92" name="Picture Placeholder 91" descr="group of people icon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/>
          <a:lstStyle/>
          <a:p>
            <a:r>
              <a:rPr lang="en-IN" dirty="0"/>
              <a:t>Build and test AI/ML and cybersecurity tools efficiently.</a:t>
            </a:r>
          </a:p>
        </p:txBody>
      </p:sp>
      <p:pic>
        <p:nvPicPr>
          <p:cNvPr id="93" name="Picture Placeholder 92" descr="piggy bank icon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/>
          <a:lstStyle/>
          <a:p>
            <a:r>
              <a:rPr lang="en-IN" dirty="0"/>
              <a:t>Ensure feasibility before hardware deployment.</a:t>
            </a:r>
          </a:p>
        </p:txBody>
      </p:sp>
      <p:pic>
        <p:nvPicPr>
          <p:cNvPr id="94" name="Picture Placeholder 93" descr="stack of papers icon">
            <a:extLst>
              <a:ext uri="{FF2B5EF4-FFF2-40B4-BE49-F238E27FC236}">
                <a16:creationId xmlns:a16="http://schemas.microsoft.com/office/drawing/2014/main" id="{8C7C9F51-16A3-43F8-8724-9F145C4AD5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/>
          <a:lstStyle/>
          <a:p>
            <a:r>
              <a:rPr lang="en-US" dirty="0"/>
              <a:t>Easy to use and deploy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</p:spPr>
        <p:txBody>
          <a:bodyPr/>
          <a:lstStyle/>
          <a:p>
            <a:r>
              <a:rPr lang="en-IN" b="1" dirty="0"/>
              <a:t>Tools &amp; Technologies</a:t>
            </a:r>
          </a:p>
        </p:txBody>
      </p:sp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7598161" y="1858742"/>
            <a:ext cx="603504" cy="603504"/>
          </a:xfrm>
          <a:prstGeom prst="rect">
            <a:avLst/>
          </a:prstGeom>
        </p:spPr>
      </p:pic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00030" y="2608569"/>
            <a:ext cx="3973913" cy="348162"/>
          </a:xfrm>
        </p:spPr>
        <p:txBody>
          <a:bodyPr/>
          <a:lstStyle/>
          <a:p>
            <a:r>
              <a:rPr lang="en-US" sz="2000" dirty="0"/>
              <a:t>Hardware (Future Stage)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98161" y="2901878"/>
            <a:ext cx="3008630" cy="636682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Raspberry Pi 5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Modules (</a:t>
            </a:r>
            <a:r>
              <a:rPr lang="en-IN" sz="2000" dirty="0" err="1"/>
              <a:t>WiFi</a:t>
            </a:r>
            <a:r>
              <a:rPr lang="en-IN" sz="2000" dirty="0"/>
              <a:t>, 5G, SSD)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SD Card, Power Adapter</a:t>
            </a:r>
          </a:p>
        </p:txBody>
      </p:sp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2939026" y="1846092"/>
            <a:ext cx="603504" cy="603504"/>
          </a:xfrm>
          <a:prstGeom prst="rect">
            <a:avLst/>
          </a:prstGeom>
        </p:spPr>
      </p:pic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939026" y="2608569"/>
            <a:ext cx="3008631" cy="348162"/>
          </a:xfrm>
        </p:spPr>
        <p:txBody>
          <a:bodyPr/>
          <a:lstStyle/>
          <a:p>
            <a:r>
              <a:rPr lang="en-US" sz="2000" dirty="0"/>
              <a:t>Software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39026" y="2901878"/>
            <a:ext cx="4790953" cy="63668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900" dirty="0"/>
              <a:t>QEMU (ARM Emulator)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900" dirty="0"/>
              <a:t>Raspberry Pi OS (Legacy or Lite for performance)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900" dirty="0" err="1"/>
              <a:t>OpenMediaVault</a:t>
            </a:r>
            <a:r>
              <a:rPr lang="en-IN" sz="1900" dirty="0"/>
              <a:t> (for NAS &amp; media server)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900" dirty="0"/>
              <a:t>OpenVPN (open-source VPN protocol for secure and encrypted connections)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900" dirty="0" err="1"/>
              <a:t>pfSense</a:t>
            </a:r>
            <a:r>
              <a:rPr lang="en-IN" sz="1900" dirty="0"/>
              <a:t> or </a:t>
            </a:r>
            <a:r>
              <a:rPr lang="en-IN" sz="1900" dirty="0" err="1"/>
              <a:t>Proxmox</a:t>
            </a:r>
            <a:r>
              <a:rPr lang="en-IN" sz="1900" dirty="0"/>
              <a:t> (for firewall/virtualization)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900" dirty="0"/>
              <a:t>Python, OpenCV, Scikit-learn, TensorFlow, MQTT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CD12D73-F7EB-DB6B-75E4-FA86DF1065BC}"/>
              </a:ext>
            </a:extLst>
          </p:cNvPr>
          <p:cNvGrpSpPr/>
          <p:nvPr/>
        </p:nvGrpSpPr>
        <p:grpSpPr>
          <a:xfrm>
            <a:off x="4048669" y="5864866"/>
            <a:ext cx="7517524" cy="656369"/>
            <a:chOff x="4048669" y="5777316"/>
            <a:chExt cx="7517524" cy="656369"/>
          </a:xfrm>
        </p:grpSpPr>
        <p:pic>
          <p:nvPicPr>
            <p:cNvPr id="16" name="Picture 15" descr="A orange bird head with a black background&#10;&#10;AI-generated content may be incorrect.">
              <a:extLst>
                <a:ext uri="{FF2B5EF4-FFF2-40B4-BE49-F238E27FC236}">
                  <a16:creationId xmlns:a16="http://schemas.microsoft.com/office/drawing/2014/main" id="{61B52F36-8D5A-F730-70BB-21027024D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48669" y="5799500"/>
              <a:ext cx="612000" cy="61200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68409C1-AFD0-9BCD-4E65-CB3AEFED9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39221" y="5799500"/>
              <a:ext cx="612000" cy="612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B9211E4-D991-59EA-9D4D-BB9FB606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429773" y="5799500"/>
              <a:ext cx="612000" cy="612000"/>
            </a:xfrm>
            <a:prstGeom prst="roundRect">
              <a:avLst/>
            </a:prstGeom>
          </p:spPr>
        </p:pic>
        <p:pic>
          <p:nvPicPr>
            <p:cNvPr id="24" name="Picture 23" descr="A blue and orange circle with a keyhole&#10;&#10;AI-generated content may be incorrect.">
              <a:extLst>
                <a:ext uri="{FF2B5EF4-FFF2-40B4-BE49-F238E27FC236}">
                  <a16:creationId xmlns:a16="http://schemas.microsoft.com/office/drawing/2014/main" id="{DCC69E35-C683-36CC-B2B2-E6B70A56F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20325" y="5799500"/>
              <a:ext cx="612000" cy="612000"/>
            </a:xfrm>
            <a:prstGeom prst="rect">
              <a:avLst/>
            </a:prstGeom>
          </p:spPr>
        </p:pic>
        <p:pic>
          <p:nvPicPr>
            <p:cNvPr id="26" name="Picture 25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BDF65BB5-6106-63B5-BEC0-76E58DB92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10877" y="5800209"/>
              <a:ext cx="612000" cy="610583"/>
            </a:xfrm>
            <a:prstGeom prst="rect">
              <a:avLst/>
            </a:prstGeom>
          </p:spPr>
        </p:pic>
        <p:pic>
          <p:nvPicPr>
            <p:cNvPr id="28" name="Picture 27" descr="A black background with orange arrows&#10;&#10;AI-generated content may be incorrect.">
              <a:extLst>
                <a:ext uri="{FF2B5EF4-FFF2-40B4-BE49-F238E27FC236}">
                  <a16:creationId xmlns:a16="http://schemas.microsoft.com/office/drawing/2014/main" id="{E29D08BC-EFE3-5107-79AA-9B793CB6D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01429" y="5799500"/>
              <a:ext cx="612000" cy="612000"/>
            </a:xfrm>
            <a:prstGeom prst="rect">
              <a:avLst/>
            </a:prstGeom>
          </p:spPr>
        </p:pic>
        <p:pic>
          <p:nvPicPr>
            <p:cNvPr id="30" name="Picture 29" descr="A blue and yellow snake logo&#10;&#10;AI-generated content may be incorrect.">
              <a:extLst>
                <a:ext uri="{FF2B5EF4-FFF2-40B4-BE49-F238E27FC236}">
                  <a16:creationId xmlns:a16="http://schemas.microsoft.com/office/drawing/2014/main" id="{AEED2A85-406F-3467-6A5D-443B0A8F5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191981" y="5799500"/>
              <a:ext cx="612000" cy="612000"/>
            </a:xfrm>
            <a:prstGeom prst="rect">
              <a:avLst/>
            </a:prstGeom>
          </p:spPr>
        </p:pic>
        <p:pic>
          <p:nvPicPr>
            <p:cNvPr id="34" name="Picture 33" descr="A logo with a black background&#10;&#10;AI-generated content may be incorrect.">
              <a:extLst>
                <a:ext uri="{FF2B5EF4-FFF2-40B4-BE49-F238E27FC236}">
                  <a16:creationId xmlns:a16="http://schemas.microsoft.com/office/drawing/2014/main" id="{B8E67D78-328D-09B5-9D15-65CA61251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1875" r="21875"/>
            <a:stretch/>
          </p:blipFill>
          <p:spPr>
            <a:xfrm>
              <a:off x="8882533" y="5799500"/>
              <a:ext cx="612000" cy="612000"/>
            </a:xfrm>
            <a:prstGeom prst="roundRect">
              <a:avLst/>
            </a:prstGeom>
          </p:spPr>
        </p:pic>
        <p:pic>
          <p:nvPicPr>
            <p:cNvPr id="38" name="Picture 37" descr="A yellow and orange letter f&#10;&#10;AI-generated content may be incorrect.">
              <a:extLst>
                <a:ext uri="{FF2B5EF4-FFF2-40B4-BE49-F238E27FC236}">
                  <a16:creationId xmlns:a16="http://schemas.microsoft.com/office/drawing/2014/main" id="{795E4CEB-BF83-DEDD-FC41-63E01D2CC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63637" y="5777316"/>
              <a:ext cx="612000" cy="656369"/>
            </a:xfrm>
            <a:prstGeom prst="rect">
              <a:avLst/>
            </a:prstGeom>
          </p:spPr>
        </p:pic>
        <p:pic>
          <p:nvPicPr>
            <p:cNvPr id="48" name="Picture 47" descr="A purple logo with white lines&#10;&#10;AI-generated content may be incorrect.">
              <a:extLst>
                <a:ext uri="{FF2B5EF4-FFF2-40B4-BE49-F238E27FC236}">
                  <a16:creationId xmlns:a16="http://schemas.microsoft.com/office/drawing/2014/main" id="{10FBCEB1-5123-10E1-4E99-F2169120C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12890" t="6562" r="15768" b="10174"/>
            <a:stretch/>
          </p:blipFill>
          <p:spPr>
            <a:xfrm>
              <a:off x="10954193" y="5799500"/>
              <a:ext cx="612000" cy="612000"/>
            </a:xfrm>
            <a:prstGeom prst="roundRect">
              <a:avLst/>
            </a:prstGeom>
          </p:spPr>
        </p:pic>
        <p:pic>
          <p:nvPicPr>
            <p:cNvPr id="50" name="Picture 49" descr="A logo with a blue and orange circle&#10;&#10;AI-generated content may be incorrect.">
              <a:extLst>
                <a:ext uri="{FF2B5EF4-FFF2-40B4-BE49-F238E27FC236}">
                  <a16:creationId xmlns:a16="http://schemas.microsoft.com/office/drawing/2014/main" id="{A87669E0-F758-1132-B36F-A359D073D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573085" y="5821685"/>
              <a:ext cx="612000" cy="612000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C87637-A327-F1E5-21A1-D962C894F569}"/>
              </a:ext>
            </a:extLst>
          </p:cNvPr>
          <p:cNvSpPr/>
          <p:nvPr/>
        </p:nvSpPr>
        <p:spPr>
          <a:xfrm>
            <a:off x="2936240" y="5110480"/>
            <a:ext cx="5882640" cy="143019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55" y="1823626"/>
            <a:ext cx="4569572" cy="580029"/>
          </a:xfrm>
        </p:spPr>
        <p:txBody>
          <a:bodyPr/>
          <a:lstStyle/>
          <a:p>
            <a:r>
              <a:rPr lang="en-IN" b="1" dirty="0"/>
              <a:t>Simulation Setup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56595" y="2807310"/>
            <a:ext cx="5824073" cy="1940149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IN" dirty="0"/>
              <a:t>Install </a:t>
            </a:r>
            <a:r>
              <a:rPr lang="en-IN" b="1" dirty="0"/>
              <a:t>QEMU v10.0+</a:t>
            </a:r>
            <a:endParaRPr lang="en-IN" dirty="0"/>
          </a:p>
          <a:p>
            <a:pPr algn="l">
              <a:buFont typeface="+mj-lt"/>
              <a:buAutoNum type="arabicPeriod"/>
            </a:pPr>
            <a:r>
              <a:rPr lang="en-IN" dirty="0"/>
              <a:t>Download </a:t>
            </a:r>
            <a:r>
              <a:rPr lang="en-IN" b="1" dirty="0"/>
              <a:t>Raspberry Pi OS (Full Image)</a:t>
            </a:r>
            <a:endParaRPr lang="en-IN" dirty="0"/>
          </a:p>
          <a:p>
            <a:pPr algn="l">
              <a:buFont typeface="+mj-lt"/>
              <a:buAutoNum type="arabicPeriod"/>
            </a:pPr>
            <a:r>
              <a:rPr lang="en-IN" dirty="0"/>
              <a:t>Fetch compatible </a:t>
            </a:r>
            <a:r>
              <a:rPr lang="en-IN" b="1" dirty="0"/>
              <a:t>kernel</a:t>
            </a:r>
            <a:r>
              <a:rPr lang="en-IN" dirty="0"/>
              <a:t> and </a:t>
            </a:r>
            <a:r>
              <a:rPr lang="en-IN" b="1" dirty="0" err="1"/>
              <a:t>dtb</a:t>
            </a:r>
            <a:r>
              <a:rPr lang="en-IN" b="1" dirty="0"/>
              <a:t> file</a:t>
            </a:r>
            <a:endParaRPr lang="en-IN" dirty="0"/>
          </a:p>
          <a:p>
            <a:pPr algn="l">
              <a:buFont typeface="+mj-lt"/>
              <a:buAutoNum type="arabicPeriod"/>
            </a:pPr>
            <a:r>
              <a:rPr lang="en-IN" dirty="0"/>
              <a:t>Run using PowerShell/Terminal:</a:t>
            </a:r>
          </a:p>
          <a:p>
            <a:pPr algn="just"/>
            <a:r>
              <a:rPr lang="en-IN" sz="1200" dirty="0">
                <a:solidFill>
                  <a:srgbClr val="00B050"/>
                </a:solidFill>
                <a:highlight>
                  <a:srgbClr val="000000"/>
                </a:highlight>
              </a:rPr>
              <a:t>&amp; "</a:t>
            </a:r>
            <a:r>
              <a:rPr lang="en-IN" sz="1200" dirty="0" err="1">
                <a:solidFill>
                  <a:srgbClr val="00B050"/>
                </a:solidFill>
                <a:highlight>
                  <a:srgbClr val="000000"/>
                </a:highlight>
              </a:rPr>
              <a:t>qemu</a:t>
            </a:r>
            <a:r>
              <a:rPr lang="en-IN" sz="1200" dirty="0">
                <a:solidFill>
                  <a:srgbClr val="00B050"/>
                </a:solidFill>
                <a:highlight>
                  <a:srgbClr val="000000"/>
                </a:highlight>
              </a:rPr>
              <a:t>-system-arm" -kernel [kernel-path] -M </a:t>
            </a:r>
            <a:r>
              <a:rPr lang="en-IN" sz="1200" dirty="0" err="1">
                <a:solidFill>
                  <a:srgbClr val="00B050"/>
                </a:solidFill>
                <a:highlight>
                  <a:srgbClr val="000000"/>
                </a:highlight>
              </a:rPr>
              <a:t>versatilepb</a:t>
            </a:r>
            <a:r>
              <a:rPr lang="en-IN" sz="1200" dirty="0">
                <a:solidFill>
                  <a:srgbClr val="00B050"/>
                </a:solidFill>
                <a:highlight>
                  <a:srgbClr val="000000"/>
                </a:highlight>
              </a:rPr>
              <a:t> -</a:t>
            </a:r>
            <a:r>
              <a:rPr lang="en-IN" sz="1200" dirty="0" err="1">
                <a:solidFill>
                  <a:srgbClr val="00B050"/>
                </a:solidFill>
                <a:highlight>
                  <a:srgbClr val="000000"/>
                </a:highlight>
              </a:rPr>
              <a:t>cpu</a:t>
            </a:r>
            <a:r>
              <a:rPr lang="en-IN" sz="1200" dirty="0">
                <a:solidFill>
                  <a:srgbClr val="00B050"/>
                </a:solidFill>
                <a:highlight>
                  <a:srgbClr val="000000"/>
                </a:highlight>
              </a:rPr>
              <a:t> arm1176 -m 256 \ -drive file=[</a:t>
            </a:r>
            <a:r>
              <a:rPr lang="en-IN" sz="1200" dirty="0" err="1">
                <a:solidFill>
                  <a:srgbClr val="00B050"/>
                </a:solidFill>
                <a:highlight>
                  <a:srgbClr val="000000"/>
                </a:highlight>
              </a:rPr>
              <a:t>img</a:t>
            </a:r>
            <a:r>
              <a:rPr lang="en-IN" sz="1200" dirty="0">
                <a:solidFill>
                  <a:srgbClr val="00B050"/>
                </a:solidFill>
                <a:highlight>
                  <a:srgbClr val="000000"/>
                </a:highlight>
              </a:rPr>
              <a:t>-path],format=raw -</a:t>
            </a:r>
            <a:r>
              <a:rPr lang="en-IN" sz="1200" dirty="0" err="1">
                <a:solidFill>
                  <a:srgbClr val="00B050"/>
                </a:solidFill>
                <a:highlight>
                  <a:srgbClr val="000000"/>
                </a:highlight>
              </a:rPr>
              <a:t>dtb</a:t>
            </a:r>
            <a:r>
              <a:rPr lang="en-IN" sz="1200" dirty="0">
                <a:solidFill>
                  <a:srgbClr val="00B050"/>
                </a:solidFill>
                <a:highlight>
                  <a:srgbClr val="000000"/>
                </a:highlight>
              </a:rPr>
              <a:t> [</a:t>
            </a:r>
            <a:r>
              <a:rPr lang="en-IN" sz="1200" dirty="0" err="1">
                <a:solidFill>
                  <a:srgbClr val="00B050"/>
                </a:solidFill>
                <a:highlight>
                  <a:srgbClr val="000000"/>
                </a:highlight>
              </a:rPr>
              <a:t>dtb</a:t>
            </a:r>
            <a:r>
              <a:rPr lang="en-IN" sz="1200" dirty="0">
                <a:solidFill>
                  <a:srgbClr val="00B050"/>
                </a:solidFill>
                <a:highlight>
                  <a:srgbClr val="000000"/>
                </a:highlight>
              </a:rPr>
              <a:t>-path] \ -append "root=/dev/sda2 panic=1 console=ttyAMA0" -</a:t>
            </a:r>
            <a:r>
              <a:rPr lang="en-IN" sz="1200" dirty="0" err="1">
                <a:solidFill>
                  <a:srgbClr val="00B050"/>
                </a:solidFill>
                <a:highlight>
                  <a:srgbClr val="000000"/>
                </a:highlight>
              </a:rPr>
              <a:t>nographic</a:t>
            </a:r>
            <a:r>
              <a:rPr lang="en-IN" sz="1200" dirty="0">
                <a:solidFill>
                  <a:srgbClr val="00B050"/>
                </a:solidFill>
                <a:highlight>
                  <a:srgbClr val="000000"/>
                </a:highlight>
              </a:rPr>
              <a:t> -net user -net </a:t>
            </a:r>
            <a:r>
              <a:rPr lang="en-IN" sz="1200" dirty="0" err="1">
                <a:solidFill>
                  <a:srgbClr val="00B050"/>
                </a:solidFill>
                <a:highlight>
                  <a:srgbClr val="000000"/>
                </a:highlight>
              </a:rPr>
              <a:t>nic</a:t>
            </a:r>
            <a:endParaRPr lang="en-IN" sz="1200" dirty="0">
              <a:solidFill>
                <a:srgbClr val="00B050"/>
              </a:solidFill>
              <a:highlight>
                <a:srgbClr val="000000"/>
              </a:highligh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EA5EC-3A06-56E5-855A-97B90ED46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EF32DB5-5F46-761E-9680-3E6C50DB6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54" y="1823626"/>
            <a:ext cx="5587823" cy="580029"/>
          </a:xfrm>
        </p:spPr>
        <p:txBody>
          <a:bodyPr/>
          <a:lstStyle/>
          <a:p>
            <a:r>
              <a:rPr lang="en-IN" b="1" dirty="0"/>
              <a:t>Benefits of Simulation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BFAB4BB-99B4-3978-445C-449245FB182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56595" y="2807310"/>
            <a:ext cx="7633820" cy="194014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No need to purchase hardware initially.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Safe testing environment for exploits and AI models.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Debug, patch, and iterate quickly.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Easily deployable and portable.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D2012-064D-28FB-6C6D-2408A4786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9AFCD-222C-D318-81B0-8DB8E75F67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E55D359B-F022-3A72-8843-4E2B19F08C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3743052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  <a:br>
              <a:rPr lang="en-US" dirty="0"/>
            </a:br>
            <a:r>
              <a:rPr lang="en-US" dirty="0"/>
              <a:t>POV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80501"/>
            <a:ext cx="5097428" cy="991689"/>
          </a:xfrm>
        </p:spPr>
        <p:txBody>
          <a:bodyPr/>
          <a:lstStyle/>
          <a:p>
            <a:r>
              <a:rPr lang="en-IN" b="1" dirty="0"/>
              <a:t>Use Cases &amp; Applications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CFF5-858C-4164-9FC5-90CD2124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47" name="Date Placeholder 346">
            <a:extLst>
              <a:ext uri="{FF2B5EF4-FFF2-40B4-BE49-F238E27FC236}">
                <a16:creationId xmlns:a16="http://schemas.microsoft.com/office/drawing/2014/main" id="{02F3D276-B9E7-4EE4-929B-A726A0D5D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  <p:sp>
        <p:nvSpPr>
          <p:cNvPr id="20" name="Text Placeholder 50">
            <a:extLst>
              <a:ext uri="{FF2B5EF4-FFF2-40B4-BE49-F238E27FC236}">
                <a16:creationId xmlns:a16="http://schemas.microsoft.com/office/drawing/2014/main" id="{1FD9BD1C-061E-444C-9C04-891206C401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80901" y="3429001"/>
            <a:ext cx="8562109" cy="23939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AI-Enhanced Smart Home Automation (Face Recognition, Intrusion Detection)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Lightweight AI-Powered IDS/IPS with Real-Time IoT Traffic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Unified Device Authentication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ML-Driven Anomaly Detection for Home Sensors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Secure Mini Media &amp; Storage Server</a:t>
            </a:r>
          </a:p>
        </p:txBody>
      </p:sp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175</TotalTime>
  <Words>935</Words>
  <Application>Microsoft Office PowerPoint</Application>
  <PresentationFormat>Widescreen</PresentationFormat>
  <Paragraphs>146</Paragraphs>
  <Slides>15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Aptos</vt:lpstr>
      <vt:lpstr>Arial</vt:lpstr>
      <vt:lpstr>Calibri</vt:lpstr>
      <vt:lpstr>Century Gothic Bold</vt:lpstr>
      <vt:lpstr>Courier New</vt:lpstr>
      <vt:lpstr>Daytona Pro Light</vt:lpstr>
      <vt:lpstr>Wingdings</vt:lpstr>
      <vt:lpstr>Office Theme</vt:lpstr>
      <vt:lpstr>Raspberry Pi-Powered Unified AIoT System for Storage, Security  &amp; Automation</vt:lpstr>
      <vt:lpstr>Introduction</vt:lpstr>
      <vt:lpstr>Problem Statement</vt:lpstr>
      <vt:lpstr>Project Objective</vt:lpstr>
      <vt:lpstr>Tools &amp; Technologies</vt:lpstr>
      <vt:lpstr>Simulation Setup</vt:lpstr>
      <vt:lpstr>Benefits of Simulation</vt:lpstr>
      <vt:lpstr>Simulation POV</vt:lpstr>
      <vt:lpstr>Use Cases &amp; Applications</vt:lpstr>
      <vt:lpstr>More Use Cases &amp; Applications</vt:lpstr>
      <vt:lpstr>Project Outcome</vt:lpstr>
      <vt:lpstr>Conclusion</vt:lpstr>
      <vt:lpstr>Future Scope</vt:lpstr>
      <vt:lpstr>Summary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Pratham Badge</dc:creator>
  <cp:lastModifiedBy>Pratham Badge</cp:lastModifiedBy>
  <cp:revision>32</cp:revision>
  <dcterms:created xsi:type="dcterms:W3CDTF">2025-04-08T20:00:29Z</dcterms:created>
  <dcterms:modified xsi:type="dcterms:W3CDTF">2025-04-08T22:55:51Z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